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 id="2147483736" r:id="rId6"/>
    <p:sldMasterId id="2147483744" r:id="rId7"/>
    <p:sldMasterId id="2147483754" r:id="rId8"/>
    <p:sldMasterId id="2147483762" r:id="rId9"/>
    <p:sldMasterId id="2147483772" r:id="rId10"/>
    <p:sldMasterId id="2147483780" r:id="rId11"/>
  </p:sldMasterIdLst>
  <p:notesMasterIdLst>
    <p:notesMasterId r:id="rId98"/>
  </p:notesMasterIdLst>
  <p:sldIdLst>
    <p:sldId id="375" r:id="rId12"/>
    <p:sldId id="621" r:id="rId13"/>
    <p:sldId id="579" r:id="rId14"/>
    <p:sldId id="604" r:id="rId15"/>
    <p:sldId id="622" r:id="rId16"/>
    <p:sldId id="606" r:id="rId17"/>
    <p:sldId id="297" r:id="rId18"/>
    <p:sldId id="602" r:id="rId19"/>
    <p:sldId id="605" r:id="rId20"/>
    <p:sldId id="825" r:id="rId21"/>
    <p:sldId id="601" r:id="rId22"/>
    <p:sldId id="451" r:id="rId23"/>
    <p:sldId id="365" r:id="rId24"/>
    <p:sldId id="333" r:id="rId25"/>
    <p:sldId id="325" r:id="rId26"/>
    <p:sldId id="819" r:id="rId27"/>
    <p:sldId id="336" r:id="rId28"/>
    <p:sldId id="337" r:id="rId29"/>
    <p:sldId id="820" r:id="rId30"/>
    <p:sldId id="821" r:id="rId31"/>
    <p:sldId id="822" r:id="rId32"/>
    <p:sldId id="345" r:id="rId33"/>
    <p:sldId id="346" r:id="rId34"/>
    <p:sldId id="347" r:id="rId35"/>
    <p:sldId id="338" r:id="rId36"/>
    <p:sldId id="324" r:id="rId37"/>
    <p:sldId id="824" r:id="rId38"/>
    <p:sldId id="624" r:id="rId39"/>
    <p:sldId id="436" r:id="rId40"/>
    <p:sldId id="576" r:id="rId41"/>
    <p:sldId id="281" r:id="rId42"/>
    <p:sldId id="258" r:id="rId43"/>
    <p:sldId id="259" r:id="rId44"/>
    <p:sldId id="616" r:id="rId45"/>
    <p:sldId id="260" r:id="rId46"/>
    <p:sldId id="261" r:id="rId47"/>
    <p:sldId id="364" r:id="rId48"/>
    <p:sldId id="303" r:id="rId49"/>
    <p:sldId id="265" r:id="rId50"/>
    <p:sldId id="437" r:id="rId51"/>
    <p:sldId id="441" r:id="rId52"/>
    <p:sldId id="823" r:id="rId53"/>
    <p:sldId id="440" r:id="rId54"/>
    <p:sldId id="446" r:id="rId55"/>
    <p:sldId id="447" r:id="rId56"/>
    <p:sldId id="435" r:id="rId57"/>
    <p:sldId id="593" r:id="rId58"/>
    <p:sldId id="449" r:id="rId59"/>
    <p:sldId id="450" r:id="rId60"/>
    <p:sldId id="459" r:id="rId61"/>
    <p:sldId id="607" r:id="rId62"/>
    <p:sldId id="421" r:id="rId63"/>
    <p:sldId id="608" r:id="rId64"/>
    <p:sldId id="585" r:id="rId65"/>
    <p:sldId id="499" r:id="rId66"/>
    <p:sldId id="614" r:id="rId67"/>
    <p:sldId id="587" r:id="rId68"/>
    <p:sldId id="504" r:id="rId69"/>
    <p:sldId id="500" r:id="rId70"/>
    <p:sldId id="497" r:id="rId71"/>
    <p:sldId id="609" r:id="rId72"/>
    <p:sldId id="578" r:id="rId73"/>
    <p:sldId id="506" r:id="rId74"/>
    <p:sldId id="512" r:id="rId75"/>
    <p:sldId id="600" r:id="rId76"/>
    <p:sldId id="514" r:id="rId77"/>
    <p:sldId id="507" r:id="rId78"/>
    <p:sldId id="510" r:id="rId79"/>
    <p:sldId id="511" r:id="rId80"/>
    <p:sldId id="613" r:id="rId81"/>
    <p:sldId id="452" r:id="rId82"/>
    <p:sldId id="515" r:id="rId83"/>
    <p:sldId id="498" r:id="rId84"/>
    <p:sldId id="517" r:id="rId85"/>
    <p:sldId id="615" r:id="rId86"/>
    <p:sldId id="612" r:id="rId87"/>
    <p:sldId id="588" r:id="rId88"/>
    <p:sldId id="439" r:id="rId89"/>
    <p:sldId id="424" r:id="rId90"/>
    <p:sldId id="590" r:id="rId91"/>
    <p:sldId id="501" r:id="rId92"/>
    <p:sldId id="591" r:id="rId93"/>
    <p:sldId id="518" r:id="rId94"/>
    <p:sldId id="505" r:id="rId95"/>
    <p:sldId id="420" r:id="rId96"/>
    <p:sldId id="378"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B19118-0CAF-468F-87A0-5E193DDF109C}">
          <p14:sldIdLst>
            <p14:sldId id="375"/>
          </p14:sldIdLst>
        </p14:section>
        <p14:section name="Summary Section" id="{CEA8CC20-5043-4EB3-87E2-35C9FAA336EF}">
          <p14:sldIdLst>
            <p14:sldId id="621"/>
          </p14:sldIdLst>
        </p14:section>
        <p14:section name="Recap Session 2" id="{FF57D5CA-B3A9-4998-AFAD-305966C92FFC}">
          <p14:sldIdLst>
            <p14:sldId id="579"/>
            <p14:sldId id="604"/>
            <p14:sldId id="622"/>
            <p14:sldId id="606"/>
            <p14:sldId id="297"/>
            <p14:sldId id="602"/>
            <p14:sldId id="605"/>
            <p14:sldId id="825"/>
          </p14:sldIdLst>
        </p14:section>
        <p14:section name="Project Methodology and Lifecyles" id="{3023A228-9B98-4280-808D-E9B35BCDED75}">
          <p14:sldIdLst>
            <p14:sldId id="601"/>
            <p14:sldId id="451"/>
            <p14:sldId id="365"/>
            <p14:sldId id="333"/>
            <p14:sldId id="325"/>
            <p14:sldId id="819"/>
            <p14:sldId id="336"/>
            <p14:sldId id="337"/>
            <p14:sldId id="820"/>
            <p14:sldId id="821"/>
            <p14:sldId id="822"/>
            <p14:sldId id="345"/>
            <p14:sldId id="346"/>
            <p14:sldId id="347"/>
            <p14:sldId id="338"/>
            <p14:sldId id="324"/>
            <p14:sldId id="824"/>
            <p14:sldId id="624"/>
            <p14:sldId id="436"/>
            <p14:sldId id="576"/>
            <p14:sldId id="281"/>
            <p14:sldId id="258"/>
            <p14:sldId id="259"/>
            <p14:sldId id="616"/>
            <p14:sldId id="260"/>
            <p14:sldId id="261"/>
            <p14:sldId id="364"/>
            <p14:sldId id="303"/>
            <p14:sldId id="265"/>
            <p14:sldId id="437"/>
            <p14:sldId id="441"/>
            <p14:sldId id="823"/>
            <p14:sldId id="440"/>
            <p14:sldId id="446"/>
            <p14:sldId id="447"/>
            <p14:sldId id="435"/>
            <p14:sldId id="593"/>
            <p14:sldId id="449"/>
            <p14:sldId id="450"/>
            <p14:sldId id="459"/>
          </p14:sldIdLst>
        </p14:section>
        <p14:section name=" Project Start Up  " id="{AFFAB1FD-0301-4CB8-BC6F-CB3EAD6B3834}">
          <p14:sldIdLst>
            <p14:sldId id="607"/>
            <p14:sldId id="421"/>
            <p14:sldId id="608"/>
            <p14:sldId id="585"/>
            <p14:sldId id="499"/>
            <p14:sldId id="614"/>
            <p14:sldId id="587"/>
            <p14:sldId id="504"/>
            <p14:sldId id="500"/>
            <p14:sldId id="497"/>
          </p14:sldIdLst>
        </p14:section>
        <p14:section name="Stakeholder Management" id="{3297F6DD-B859-4A61-8A3E-ADA5D75FF26A}">
          <p14:sldIdLst>
            <p14:sldId id="609"/>
            <p14:sldId id="578"/>
            <p14:sldId id="506"/>
            <p14:sldId id="512"/>
            <p14:sldId id="600"/>
            <p14:sldId id="514"/>
            <p14:sldId id="507"/>
            <p14:sldId id="510"/>
            <p14:sldId id="511"/>
          </p14:sldIdLst>
        </p14:section>
        <p14:section name="Overall Project Risk" id="{E06EF691-EA56-425F-8A35-EBE7B90BB265}">
          <p14:sldIdLst>
            <p14:sldId id="613"/>
            <p14:sldId id="452"/>
            <p14:sldId id="515"/>
            <p14:sldId id="498"/>
            <p14:sldId id="517"/>
            <p14:sldId id="615"/>
          </p14:sldIdLst>
        </p14:section>
        <p14:section name="Project Charter" id="{DE843723-854E-422B-A099-908D884C686F}">
          <p14:sldIdLst>
            <p14:sldId id="612"/>
            <p14:sldId id="588"/>
            <p14:sldId id="439"/>
            <p14:sldId id="424"/>
            <p14:sldId id="590"/>
            <p14:sldId id="501"/>
            <p14:sldId id="591"/>
            <p14:sldId id="518"/>
            <p14:sldId id="505"/>
            <p14:sldId id="420"/>
            <p14:sldId id="3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48"/>
    <a:srgbClr val="FFD000"/>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132" autoAdjust="0"/>
  </p:normalViewPr>
  <p:slideViewPr>
    <p:cSldViewPr snapToGrid="0" snapToObjects="1" showGuides="1">
      <p:cViewPr varScale="1">
        <p:scale>
          <a:sx n="80" d="100"/>
          <a:sy n="80" d="100"/>
        </p:scale>
        <p:origin x="638" y="62"/>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2B256-3DD7-48B0-A409-E06B204CB920}"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n-TT"/>
        </a:p>
      </dgm:t>
    </dgm:pt>
    <dgm:pt modelId="{5EE4160B-28C2-4CCE-B4F6-87AA9967AE6D}">
      <dgm:prSet/>
      <dgm:spPr/>
      <dgm:t>
        <a:bodyPr/>
        <a:lstStyle/>
        <a:p>
          <a:r>
            <a:rPr lang="en-TT"/>
            <a:t>Leadership</a:t>
          </a:r>
        </a:p>
      </dgm:t>
    </dgm:pt>
    <dgm:pt modelId="{5B396AFC-BC53-44D5-B923-994FA196651C}" type="parTrans" cxnId="{02C5D54E-7D63-4106-AF44-58AF83D6E300}">
      <dgm:prSet/>
      <dgm:spPr/>
      <dgm:t>
        <a:bodyPr/>
        <a:lstStyle/>
        <a:p>
          <a:endParaRPr lang="en-TT"/>
        </a:p>
      </dgm:t>
    </dgm:pt>
    <dgm:pt modelId="{127FD3D2-96A7-4808-B21D-24BB055FB0FE}" type="sibTrans" cxnId="{02C5D54E-7D63-4106-AF44-58AF83D6E300}">
      <dgm:prSet/>
      <dgm:spPr/>
      <dgm:t>
        <a:bodyPr/>
        <a:lstStyle/>
        <a:p>
          <a:endParaRPr lang="en-TT"/>
        </a:p>
      </dgm:t>
    </dgm:pt>
    <dgm:pt modelId="{7E2E8875-198D-4389-AA99-F09504F0B12E}">
      <dgm:prSet/>
      <dgm:spPr/>
      <dgm:t>
        <a:bodyPr/>
        <a:lstStyle/>
        <a:p>
          <a:r>
            <a:rPr lang="en-TT"/>
            <a:t>Team building</a:t>
          </a:r>
        </a:p>
      </dgm:t>
    </dgm:pt>
    <dgm:pt modelId="{B73234E3-3273-44F5-8B4A-7E71CB949BB1}" type="parTrans" cxnId="{A09FDCB5-E15E-4F26-ACFD-61DBC9E9F08D}">
      <dgm:prSet/>
      <dgm:spPr/>
      <dgm:t>
        <a:bodyPr/>
        <a:lstStyle/>
        <a:p>
          <a:endParaRPr lang="en-TT"/>
        </a:p>
      </dgm:t>
    </dgm:pt>
    <dgm:pt modelId="{0CFA35BE-989F-4F81-9AA9-09F9CCA7494A}" type="sibTrans" cxnId="{A09FDCB5-E15E-4F26-ACFD-61DBC9E9F08D}">
      <dgm:prSet/>
      <dgm:spPr/>
      <dgm:t>
        <a:bodyPr/>
        <a:lstStyle/>
        <a:p>
          <a:endParaRPr lang="en-TT"/>
        </a:p>
      </dgm:t>
    </dgm:pt>
    <dgm:pt modelId="{875350E7-5EA5-4377-AA3B-9AFACB046049}">
      <dgm:prSet/>
      <dgm:spPr/>
      <dgm:t>
        <a:bodyPr/>
        <a:lstStyle/>
        <a:p>
          <a:r>
            <a:rPr lang="en-TT"/>
            <a:t>Motivation</a:t>
          </a:r>
        </a:p>
      </dgm:t>
    </dgm:pt>
    <dgm:pt modelId="{1A2A3C76-5D3F-48EF-8DB2-079E77C17BDD}" type="parTrans" cxnId="{12AD48E9-44E8-4A17-9D1F-7FE150318F85}">
      <dgm:prSet/>
      <dgm:spPr/>
      <dgm:t>
        <a:bodyPr/>
        <a:lstStyle/>
        <a:p>
          <a:endParaRPr lang="en-TT"/>
        </a:p>
      </dgm:t>
    </dgm:pt>
    <dgm:pt modelId="{78348F28-AFF9-42C2-BF0E-8DDDE71A5ADA}" type="sibTrans" cxnId="{12AD48E9-44E8-4A17-9D1F-7FE150318F85}">
      <dgm:prSet/>
      <dgm:spPr/>
      <dgm:t>
        <a:bodyPr/>
        <a:lstStyle/>
        <a:p>
          <a:endParaRPr lang="en-TT"/>
        </a:p>
      </dgm:t>
    </dgm:pt>
    <dgm:pt modelId="{638A1D05-ACF5-445F-B7B3-CEACAB6057EC}">
      <dgm:prSet/>
      <dgm:spPr/>
      <dgm:t>
        <a:bodyPr/>
        <a:lstStyle/>
        <a:p>
          <a:r>
            <a:rPr lang="en-TT"/>
            <a:t>Communication</a:t>
          </a:r>
        </a:p>
      </dgm:t>
    </dgm:pt>
    <dgm:pt modelId="{04CE70EA-35B9-4D53-902A-0F9C64CB1248}" type="parTrans" cxnId="{718495E4-65FA-4B3E-9702-DD059C7D1408}">
      <dgm:prSet/>
      <dgm:spPr/>
      <dgm:t>
        <a:bodyPr/>
        <a:lstStyle/>
        <a:p>
          <a:endParaRPr lang="en-TT"/>
        </a:p>
      </dgm:t>
    </dgm:pt>
    <dgm:pt modelId="{1A3C0D17-28DF-4671-8826-BC0CAAD0ECC7}" type="sibTrans" cxnId="{718495E4-65FA-4B3E-9702-DD059C7D1408}">
      <dgm:prSet/>
      <dgm:spPr/>
      <dgm:t>
        <a:bodyPr/>
        <a:lstStyle/>
        <a:p>
          <a:endParaRPr lang="en-TT"/>
        </a:p>
      </dgm:t>
    </dgm:pt>
    <dgm:pt modelId="{027494F6-0A60-4D2F-94CF-F6C74DEE1FEE}">
      <dgm:prSet/>
      <dgm:spPr/>
      <dgm:t>
        <a:bodyPr/>
        <a:lstStyle/>
        <a:p>
          <a:r>
            <a:rPr lang="en-TT"/>
            <a:t>Influencing</a:t>
          </a:r>
        </a:p>
      </dgm:t>
    </dgm:pt>
    <dgm:pt modelId="{FAB960A3-1857-42BA-92AF-A8462693266D}" type="parTrans" cxnId="{21240743-42F6-4AE3-9324-629FB5DA1BB0}">
      <dgm:prSet/>
      <dgm:spPr/>
      <dgm:t>
        <a:bodyPr/>
        <a:lstStyle/>
        <a:p>
          <a:endParaRPr lang="en-TT"/>
        </a:p>
      </dgm:t>
    </dgm:pt>
    <dgm:pt modelId="{8AFD1EEF-ED0A-4479-BF8F-C78EE588CC5B}" type="sibTrans" cxnId="{21240743-42F6-4AE3-9324-629FB5DA1BB0}">
      <dgm:prSet/>
      <dgm:spPr/>
      <dgm:t>
        <a:bodyPr/>
        <a:lstStyle/>
        <a:p>
          <a:endParaRPr lang="en-TT"/>
        </a:p>
      </dgm:t>
    </dgm:pt>
    <dgm:pt modelId="{F31B430E-6F67-43F5-93DB-26BC2E7AB692}">
      <dgm:prSet/>
      <dgm:spPr/>
      <dgm:t>
        <a:bodyPr/>
        <a:lstStyle/>
        <a:p>
          <a:r>
            <a:rPr lang="en-TT"/>
            <a:t>Decision making</a:t>
          </a:r>
        </a:p>
      </dgm:t>
    </dgm:pt>
    <dgm:pt modelId="{E3FD3DAD-5BA8-4220-8EB3-C115610E04FD}" type="parTrans" cxnId="{72A9DA4D-4B35-4614-8033-A4927C2C0CC6}">
      <dgm:prSet/>
      <dgm:spPr/>
      <dgm:t>
        <a:bodyPr/>
        <a:lstStyle/>
        <a:p>
          <a:endParaRPr lang="en-TT"/>
        </a:p>
      </dgm:t>
    </dgm:pt>
    <dgm:pt modelId="{16F0F910-34B9-4768-835E-989EF8E56D57}" type="sibTrans" cxnId="{72A9DA4D-4B35-4614-8033-A4927C2C0CC6}">
      <dgm:prSet/>
      <dgm:spPr/>
      <dgm:t>
        <a:bodyPr/>
        <a:lstStyle/>
        <a:p>
          <a:endParaRPr lang="en-TT"/>
        </a:p>
      </dgm:t>
    </dgm:pt>
    <dgm:pt modelId="{23204F90-206B-4000-AC69-4E84BB96DC4A}">
      <dgm:prSet/>
      <dgm:spPr/>
      <dgm:t>
        <a:bodyPr/>
        <a:lstStyle/>
        <a:p>
          <a:r>
            <a:rPr lang="en-TT"/>
            <a:t>Political and cultural awareness</a:t>
          </a:r>
        </a:p>
      </dgm:t>
    </dgm:pt>
    <dgm:pt modelId="{5F8996A1-2EDB-4677-9B3E-0EBD892B5604}" type="parTrans" cxnId="{4B16EBF1-0F9C-4C35-9D84-D046D4FD2500}">
      <dgm:prSet/>
      <dgm:spPr/>
      <dgm:t>
        <a:bodyPr/>
        <a:lstStyle/>
        <a:p>
          <a:endParaRPr lang="en-TT"/>
        </a:p>
      </dgm:t>
    </dgm:pt>
    <dgm:pt modelId="{9ED58BDC-EDB2-4F5F-8E7B-0F9B90FAA2F4}" type="sibTrans" cxnId="{4B16EBF1-0F9C-4C35-9D84-D046D4FD2500}">
      <dgm:prSet/>
      <dgm:spPr/>
      <dgm:t>
        <a:bodyPr/>
        <a:lstStyle/>
        <a:p>
          <a:endParaRPr lang="en-TT"/>
        </a:p>
      </dgm:t>
    </dgm:pt>
    <dgm:pt modelId="{E5CDC778-D6FE-4AE0-9786-3F6E78956496}">
      <dgm:prSet/>
      <dgm:spPr/>
      <dgm:t>
        <a:bodyPr/>
        <a:lstStyle/>
        <a:p>
          <a:r>
            <a:rPr lang="en-TT"/>
            <a:t>Negotiation</a:t>
          </a:r>
        </a:p>
      </dgm:t>
    </dgm:pt>
    <dgm:pt modelId="{85DBFDEC-7A96-4A6F-A81E-E15A3C965A88}" type="parTrans" cxnId="{9B7F2B62-1159-4FDE-BB2C-4C5A6C8CA21E}">
      <dgm:prSet/>
      <dgm:spPr/>
      <dgm:t>
        <a:bodyPr/>
        <a:lstStyle/>
        <a:p>
          <a:endParaRPr lang="en-TT"/>
        </a:p>
      </dgm:t>
    </dgm:pt>
    <dgm:pt modelId="{3A54FF67-2833-4C8E-98A8-4820BB57A0A6}" type="sibTrans" cxnId="{9B7F2B62-1159-4FDE-BB2C-4C5A6C8CA21E}">
      <dgm:prSet/>
      <dgm:spPr/>
      <dgm:t>
        <a:bodyPr/>
        <a:lstStyle/>
        <a:p>
          <a:endParaRPr lang="en-TT"/>
        </a:p>
      </dgm:t>
    </dgm:pt>
    <dgm:pt modelId="{698B7A79-246E-4CB5-8B7C-C5DC55E56B16}">
      <dgm:prSet/>
      <dgm:spPr/>
      <dgm:t>
        <a:bodyPr/>
        <a:lstStyle/>
        <a:p>
          <a:r>
            <a:rPr lang="en-TT"/>
            <a:t>Trust building</a:t>
          </a:r>
        </a:p>
      </dgm:t>
    </dgm:pt>
    <dgm:pt modelId="{8DECBF29-4E72-416E-88EF-3546E7C90D29}" type="parTrans" cxnId="{D24E9CBA-9628-4EEA-B8D0-84810DF5AC94}">
      <dgm:prSet/>
      <dgm:spPr/>
      <dgm:t>
        <a:bodyPr/>
        <a:lstStyle/>
        <a:p>
          <a:endParaRPr lang="en-TT"/>
        </a:p>
      </dgm:t>
    </dgm:pt>
    <dgm:pt modelId="{20ADF5B6-9F1A-4FDA-8735-37A96867F535}" type="sibTrans" cxnId="{D24E9CBA-9628-4EEA-B8D0-84810DF5AC94}">
      <dgm:prSet/>
      <dgm:spPr/>
      <dgm:t>
        <a:bodyPr/>
        <a:lstStyle/>
        <a:p>
          <a:endParaRPr lang="en-TT"/>
        </a:p>
      </dgm:t>
    </dgm:pt>
    <dgm:pt modelId="{63F0BAA7-4AA3-40AA-BFB8-D254C394ABBF}">
      <dgm:prSet/>
      <dgm:spPr/>
      <dgm:t>
        <a:bodyPr/>
        <a:lstStyle/>
        <a:p>
          <a:r>
            <a:rPr lang="en-TT"/>
            <a:t>Conflict management</a:t>
          </a:r>
        </a:p>
      </dgm:t>
    </dgm:pt>
    <dgm:pt modelId="{3197A708-33C2-4963-A421-D88BDFAB5ACC}" type="parTrans" cxnId="{FFB8B385-04ED-433C-8EE9-481070D0EB4C}">
      <dgm:prSet/>
      <dgm:spPr/>
      <dgm:t>
        <a:bodyPr/>
        <a:lstStyle/>
        <a:p>
          <a:endParaRPr lang="en-TT"/>
        </a:p>
      </dgm:t>
    </dgm:pt>
    <dgm:pt modelId="{B08C3E51-8796-4D27-A93B-B1D2661EF8E7}" type="sibTrans" cxnId="{FFB8B385-04ED-433C-8EE9-481070D0EB4C}">
      <dgm:prSet/>
      <dgm:spPr/>
      <dgm:t>
        <a:bodyPr/>
        <a:lstStyle/>
        <a:p>
          <a:endParaRPr lang="en-TT"/>
        </a:p>
      </dgm:t>
    </dgm:pt>
    <dgm:pt modelId="{8394A9A4-0B33-4882-B23B-238FC1388348}">
      <dgm:prSet/>
      <dgm:spPr/>
      <dgm:t>
        <a:bodyPr/>
        <a:lstStyle/>
        <a:p>
          <a:r>
            <a:rPr lang="en-TT"/>
            <a:t>Coaching</a:t>
          </a:r>
        </a:p>
      </dgm:t>
    </dgm:pt>
    <dgm:pt modelId="{7539F88D-6F51-4C63-A5EA-5A63F81BA4DE}" type="parTrans" cxnId="{0643DB54-6C72-4A53-A4E3-A8FE57DA7061}">
      <dgm:prSet/>
      <dgm:spPr/>
      <dgm:t>
        <a:bodyPr/>
        <a:lstStyle/>
        <a:p>
          <a:endParaRPr lang="en-TT"/>
        </a:p>
      </dgm:t>
    </dgm:pt>
    <dgm:pt modelId="{B8A8E816-C3E9-4CF7-8F8F-02F36E802308}" type="sibTrans" cxnId="{0643DB54-6C72-4A53-A4E3-A8FE57DA7061}">
      <dgm:prSet/>
      <dgm:spPr/>
      <dgm:t>
        <a:bodyPr/>
        <a:lstStyle/>
        <a:p>
          <a:endParaRPr lang="en-TT"/>
        </a:p>
      </dgm:t>
    </dgm:pt>
    <dgm:pt modelId="{CD6B6AF9-0C9F-40FC-A54F-B2D609BA12C6}" type="pres">
      <dgm:prSet presAssocID="{72D2B256-3DD7-48B0-A409-E06B204CB920}" presName="diagram" presStyleCnt="0">
        <dgm:presLayoutVars>
          <dgm:dir/>
          <dgm:resizeHandles val="exact"/>
        </dgm:presLayoutVars>
      </dgm:prSet>
      <dgm:spPr/>
    </dgm:pt>
    <dgm:pt modelId="{A72517C3-9240-4603-9372-DDD2DF376105}" type="pres">
      <dgm:prSet presAssocID="{8394A9A4-0B33-4882-B23B-238FC1388348}" presName="node" presStyleLbl="node1" presStyleIdx="0" presStyleCnt="11">
        <dgm:presLayoutVars>
          <dgm:bulletEnabled val="1"/>
        </dgm:presLayoutVars>
      </dgm:prSet>
      <dgm:spPr/>
    </dgm:pt>
    <dgm:pt modelId="{E5ACD5F3-A001-45E1-BFC1-0DD33F8A2476}" type="pres">
      <dgm:prSet presAssocID="{B8A8E816-C3E9-4CF7-8F8F-02F36E802308}" presName="sibTrans" presStyleCnt="0"/>
      <dgm:spPr/>
    </dgm:pt>
    <dgm:pt modelId="{6ECCCA97-75DB-44FC-800F-7318DAF0F52E}" type="pres">
      <dgm:prSet presAssocID="{63F0BAA7-4AA3-40AA-BFB8-D254C394ABBF}" presName="node" presStyleLbl="node1" presStyleIdx="1" presStyleCnt="11">
        <dgm:presLayoutVars>
          <dgm:bulletEnabled val="1"/>
        </dgm:presLayoutVars>
      </dgm:prSet>
      <dgm:spPr/>
    </dgm:pt>
    <dgm:pt modelId="{A9C31C70-1A9D-456D-9DB1-22793D975013}" type="pres">
      <dgm:prSet presAssocID="{B08C3E51-8796-4D27-A93B-B1D2661EF8E7}" presName="sibTrans" presStyleCnt="0"/>
      <dgm:spPr/>
    </dgm:pt>
    <dgm:pt modelId="{2E5E6825-B9CD-4C2E-A3DA-1EE7003FF38D}" type="pres">
      <dgm:prSet presAssocID="{698B7A79-246E-4CB5-8B7C-C5DC55E56B16}" presName="node" presStyleLbl="node1" presStyleIdx="2" presStyleCnt="11">
        <dgm:presLayoutVars>
          <dgm:bulletEnabled val="1"/>
        </dgm:presLayoutVars>
      </dgm:prSet>
      <dgm:spPr/>
    </dgm:pt>
    <dgm:pt modelId="{AA606705-BEEF-4653-A92B-55057F1AB11A}" type="pres">
      <dgm:prSet presAssocID="{20ADF5B6-9F1A-4FDA-8735-37A96867F535}" presName="sibTrans" presStyleCnt="0"/>
      <dgm:spPr/>
    </dgm:pt>
    <dgm:pt modelId="{BE1C893C-761D-474C-A6EC-5F188B3C5033}" type="pres">
      <dgm:prSet presAssocID="{E5CDC778-D6FE-4AE0-9786-3F6E78956496}" presName="node" presStyleLbl="node1" presStyleIdx="3" presStyleCnt="11">
        <dgm:presLayoutVars>
          <dgm:bulletEnabled val="1"/>
        </dgm:presLayoutVars>
      </dgm:prSet>
      <dgm:spPr/>
    </dgm:pt>
    <dgm:pt modelId="{E0A2CDA8-3DF4-49E0-A3FF-29C3D54C372C}" type="pres">
      <dgm:prSet presAssocID="{3A54FF67-2833-4C8E-98A8-4820BB57A0A6}" presName="sibTrans" presStyleCnt="0"/>
      <dgm:spPr/>
    </dgm:pt>
    <dgm:pt modelId="{08141F08-03DF-48F2-93A6-05F3721D5C12}" type="pres">
      <dgm:prSet presAssocID="{23204F90-206B-4000-AC69-4E84BB96DC4A}" presName="node" presStyleLbl="node1" presStyleIdx="4" presStyleCnt="11">
        <dgm:presLayoutVars>
          <dgm:bulletEnabled val="1"/>
        </dgm:presLayoutVars>
      </dgm:prSet>
      <dgm:spPr/>
    </dgm:pt>
    <dgm:pt modelId="{10DE3DC5-57E4-4102-9548-D554C7A4A519}" type="pres">
      <dgm:prSet presAssocID="{9ED58BDC-EDB2-4F5F-8E7B-0F9B90FAA2F4}" presName="sibTrans" presStyleCnt="0"/>
      <dgm:spPr/>
    </dgm:pt>
    <dgm:pt modelId="{3D0DCCD4-0447-4E0F-BCB1-3339AF90AF60}" type="pres">
      <dgm:prSet presAssocID="{F31B430E-6F67-43F5-93DB-26BC2E7AB692}" presName="node" presStyleLbl="node1" presStyleIdx="5" presStyleCnt="11">
        <dgm:presLayoutVars>
          <dgm:bulletEnabled val="1"/>
        </dgm:presLayoutVars>
      </dgm:prSet>
      <dgm:spPr/>
    </dgm:pt>
    <dgm:pt modelId="{45599599-BB53-4E67-B555-4F011E7F8777}" type="pres">
      <dgm:prSet presAssocID="{16F0F910-34B9-4768-835E-989EF8E56D57}" presName="sibTrans" presStyleCnt="0"/>
      <dgm:spPr/>
    </dgm:pt>
    <dgm:pt modelId="{65A588FA-D7AA-4360-9F8B-3F5D11312244}" type="pres">
      <dgm:prSet presAssocID="{027494F6-0A60-4D2F-94CF-F6C74DEE1FEE}" presName="node" presStyleLbl="node1" presStyleIdx="6" presStyleCnt="11">
        <dgm:presLayoutVars>
          <dgm:bulletEnabled val="1"/>
        </dgm:presLayoutVars>
      </dgm:prSet>
      <dgm:spPr/>
    </dgm:pt>
    <dgm:pt modelId="{68EB8E9A-3479-4CA3-A7D5-E987299BDD0D}" type="pres">
      <dgm:prSet presAssocID="{8AFD1EEF-ED0A-4479-BF8F-C78EE588CC5B}" presName="sibTrans" presStyleCnt="0"/>
      <dgm:spPr/>
    </dgm:pt>
    <dgm:pt modelId="{E3142CA0-D9DF-4C4E-902C-DE1239A28917}" type="pres">
      <dgm:prSet presAssocID="{638A1D05-ACF5-445F-B7B3-CEACAB6057EC}" presName="node" presStyleLbl="node1" presStyleIdx="7" presStyleCnt="11">
        <dgm:presLayoutVars>
          <dgm:bulletEnabled val="1"/>
        </dgm:presLayoutVars>
      </dgm:prSet>
      <dgm:spPr/>
    </dgm:pt>
    <dgm:pt modelId="{6FD03932-94A2-46AA-9137-4C0836517484}" type="pres">
      <dgm:prSet presAssocID="{1A3C0D17-28DF-4671-8826-BC0CAAD0ECC7}" presName="sibTrans" presStyleCnt="0"/>
      <dgm:spPr/>
    </dgm:pt>
    <dgm:pt modelId="{45ED444C-01A8-4FE3-B1EA-AFD4AE320E38}" type="pres">
      <dgm:prSet presAssocID="{875350E7-5EA5-4377-AA3B-9AFACB046049}" presName="node" presStyleLbl="node1" presStyleIdx="8" presStyleCnt="11">
        <dgm:presLayoutVars>
          <dgm:bulletEnabled val="1"/>
        </dgm:presLayoutVars>
      </dgm:prSet>
      <dgm:spPr/>
    </dgm:pt>
    <dgm:pt modelId="{A2005DD6-CCB6-45DC-B250-CBF41D9202F3}" type="pres">
      <dgm:prSet presAssocID="{78348F28-AFF9-42C2-BF0E-8DDDE71A5ADA}" presName="sibTrans" presStyleCnt="0"/>
      <dgm:spPr/>
    </dgm:pt>
    <dgm:pt modelId="{3ACC46FD-3E05-4B1C-A259-FFD39645D311}" type="pres">
      <dgm:prSet presAssocID="{7E2E8875-198D-4389-AA99-F09504F0B12E}" presName="node" presStyleLbl="node1" presStyleIdx="9" presStyleCnt="11">
        <dgm:presLayoutVars>
          <dgm:bulletEnabled val="1"/>
        </dgm:presLayoutVars>
      </dgm:prSet>
      <dgm:spPr/>
    </dgm:pt>
    <dgm:pt modelId="{70D0D68E-EF82-455D-BB00-E81C717A1D42}" type="pres">
      <dgm:prSet presAssocID="{0CFA35BE-989F-4F81-9AA9-09F9CCA7494A}" presName="sibTrans" presStyleCnt="0"/>
      <dgm:spPr/>
    </dgm:pt>
    <dgm:pt modelId="{4F1F4DCE-632B-465D-B5DA-908F0BABB53F}" type="pres">
      <dgm:prSet presAssocID="{5EE4160B-28C2-4CCE-B4F6-87AA9967AE6D}" presName="node" presStyleLbl="node1" presStyleIdx="10" presStyleCnt="11">
        <dgm:presLayoutVars>
          <dgm:bulletEnabled val="1"/>
        </dgm:presLayoutVars>
      </dgm:prSet>
      <dgm:spPr/>
    </dgm:pt>
  </dgm:ptLst>
  <dgm:cxnLst>
    <dgm:cxn modelId="{05772B14-C231-4824-ABF4-7A5A766E71A3}" type="presOf" srcId="{027494F6-0A60-4D2F-94CF-F6C74DEE1FEE}" destId="{65A588FA-D7AA-4360-9F8B-3F5D11312244}" srcOrd="0" destOrd="0" presId="urn:microsoft.com/office/officeart/2005/8/layout/default"/>
    <dgm:cxn modelId="{9B7F2B62-1159-4FDE-BB2C-4C5A6C8CA21E}" srcId="{72D2B256-3DD7-48B0-A409-E06B204CB920}" destId="{E5CDC778-D6FE-4AE0-9786-3F6E78956496}" srcOrd="3" destOrd="0" parTransId="{85DBFDEC-7A96-4A6F-A81E-E15A3C965A88}" sibTransId="{3A54FF67-2833-4C8E-98A8-4820BB57A0A6}"/>
    <dgm:cxn modelId="{21240743-42F6-4AE3-9324-629FB5DA1BB0}" srcId="{72D2B256-3DD7-48B0-A409-E06B204CB920}" destId="{027494F6-0A60-4D2F-94CF-F6C74DEE1FEE}" srcOrd="6" destOrd="0" parTransId="{FAB960A3-1857-42BA-92AF-A8462693266D}" sibTransId="{8AFD1EEF-ED0A-4479-BF8F-C78EE588CC5B}"/>
    <dgm:cxn modelId="{72A9DA4D-4B35-4614-8033-A4927C2C0CC6}" srcId="{72D2B256-3DD7-48B0-A409-E06B204CB920}" destId="{F31B430E-6F67-43F5-93DB-26BC2E7AB692}" srcOrd="5" destOrd="0" parTransId="{E3FD3DAD-5BA8-4220-8EB3-C115610E04FD}" sibTransId="{16F0F910-34B9-4768-835E-989EF8E56D57}"/>
    <dgm:cxn modelId="{02C5D54E-7D63-4106-AF44-58AF83D6E300}" srcId="{72D2B256-3DD7-48B0-A409-E06B204CB920}" destId="{5EE4160B-28C2-4CCE-B4F6-87AA9967AE6D}" srcOrd="10" destOrd="0" parTransId="{5B396AFC-BC53-44D5-B923-994FA196651C}" sibTransId="{127FD3D2-96A7-4808-B21D-24BB055FB0FE}"/>
    <dgm:cxn modelId="{39E98271-0FC6-436F-B1D2-4EE0CF87820F}" type="presOf" srcId="{7E2E8875-198D-4389-AA99-F09504F0B12E}" destId="{3ACC46FD-3E05-4B1C-A259-FFD39645D311}" srcOrd="0" destOrd="0" presId="urn:microsoft.com/office/officeart/2005/8/layout/default"/>
    <dgm:cxn modelId="{0643DB54-6C72-4A53-A4E3-A8FE57DA7061}" srcId="{72D2B256-3DD7-48B0-A409-E06B204CB920}" destId="{8394A9A4-0B33-4882-B23B-238FC1388348}" srcOrd="0" destOrd="0" parTransId="{7539F88D-6F51-4C63-A5EA-5A63F81BA4DE}" sibTransId="{B8A8E816-C3E9-4CF7-8F8F-02F36E802308}"/>
    <dgm:cxn modelId="{65938058-E7A7-4620-AFFF-DDF01D8AAD0A}" type="presOf" srcId="{638A1D05-ACF5-445F-B7B3-CEACAB6057EC}" destId="{E3142CA0-D9DF-4C4E-902C-DE1239A28917}" srcOrd="0" destOrd="0" presId="urn:microsoft.com/office/officeart/2005/8/layout/default"/>
    <dgm:cxn modelId="{421D3B5A-59E5-4C23-93BD-D72D2BC6DFEF}" type="presOf" srcId="{8394A9A4-0B33-4882-B23B-238FC1388348}" destId="{A72517C3-9240-4603-9372-DDD2DF376105}" srcOrd="0" destOrd="0" presId="urn:microsoft.com/office/officeart/2005/8/layout/default"/>
    <dgm:cxn modelId="{FFB8B385-04ED-433C-8EE9-481070D0EB4C}" srcId="{72D2B256-3DD7-48B0-A409-E06B204CB920}" destId="{63F0BAA7-4AA3-40AA-BFB8-D254C394ABBF}" srcOrd="1" destOrd="0" parTransId="{3197A708-33C2-4963-A421-D88BDFAB5ACC}" sibTransId="{B08C3E51-8796-4D27-A93B-B1D2661EF8E7}"/>
    <dgm:cxn modelId="{09D6C585-E63D-4979-AE4F-E233D7209CE0}" type="presOf" srcId="{875350E7-5EA5-4377-AA3B-9AFACB046049}" destId="{45ED444C-01A8-4FE3-B1EA-AFD4AE320E38}" srcOrd="0" destOrd="0" presId="urn:microsoft.com/office/officeart/2005/8/layout/default"/>
    <dgm:cxn modelId="{7ACA5E8A-8272-4573-8D28-A848923072FF}" type="presOf" srcId="{698B7A79-246E-4CB5-8B7C-C5DC55E56B16}" destId="{2E5E6825-B9CD-4C2E-A3DA-1EE7003FF38D}" srcOrd="0" destOrd="0" presId="urn:microsoft.com/office/officeart/2005/8/layout/default"/>
    <dgm:cxn modelId="{0B4C4F93-F262-49FE-9257-57A85DB09E1C}" type="presOf" srcId="{5EE4160B-28C2-4CCE-B4F6-87AA9967AE6D}" destId="{4F1F4DCE-632B-465D-B5DA-908F0BABB53F}" srcOrd="0" destOrd="0" presId="urn:microsoft.com/office/officeart/2005/8/layout/default"/>
    <dgm:cxn modelId="{490CEB9E-6B95-4360-ADE2-87E68913F634}" type="presOf" srcId="{63F0BAA7-4AA3-40AA-BFB8-D254C394ABBF}" destId="{6ECCCA97-75DB-44FC-800F-7318DAF0F52E}" srcOrd="0" destOrd="0" presId="urn:microsoft.com/office/officeart/2005/8/layout/default"/>
    <dgm:cxn modelId="{FDB79DB2-7499-462F-BA05-1D258450DDCC}" type="presOf" srcId="{72D2B256-3DD7-48B0-A409-E06B204CB920}" destId="{CD6B6AF9-0C9F-40FC-A54F-B2D609BA12C6}" srcOrd="0" destOrd="0" presId="urn:microsoft.com/office/officeart/2005/8/layout/default"/>
    <dgm:cxn modelId="{3DB099B4-4DC5-47DE-BB24-E513AD85FA64}" type="presOf" srcId="{F31B430E-6F67-43F5-93DB-26BC2E7AB692}" destId="{3D0DCCD4-0447-4E0F-BCB1-3339AF90AF60}" srcOrd="0" destOrd="0" presId="urn:microsoft.com/office/officeart/2005/8/layout/default"/>
    <dgm:cxn modelId="{A09FDCB5-E15E-4F26-ACFD-61DBC9E9F08D}" srcId="{72D2B256-3DD7-48B0-A409-E06B204CB920}" destId="{7E2E8875-198D-4389-AA99-F09504F0B12E}" srcOrd="9" destOrd="0" parTransId="{B73234E3-3273-44F5-8B4A-7E71CB949BB1}" sibTransId="{0CFA35BE-989F-4F81-9AA9-09F9CCA7494A}"/>
    <dgm:cxn modelId="{D24E9CBA-9628-4EEA-B8D0-84810DF5AC94}" srcId="{72D2B256-3DD7-48B0-A409-E06B204CB920}" destId="{698B7A79-246E-4CB5-8B7C-C5DC55E56B16}" srcOrd="2" destOrd="0" parTransId="{8DECBF29-4E72-416E-88EF-3546E7C90D29}" sibTransId="{20ADF5B6-9F1A-4FDA-8735-37A96867F535}"/>
    <dgm:cxn modelId="{718495E4-65FA-4B3E-9702-DD059C7D1408}" srcId="{72D2B256-3DD7-48B0-A409-E06B204CB920}" destId="{638A1D05-ACF5-445F-B7B3-CEACAB6057EC}" srcOrd="7" destOrd="0" parTransId="{04CE70EA-35B9-4D53-902A-0F9C64CB1248}" sibTransId="{1A3C0D17-28DF-4671-8826-BC0CAAD0ECC7}"/>
    <dgm:cxn modelId="{12AD48E9-44E8-4A17-9D1F-7FE150318F85}" srcId="{72D2B256-3DD7-48B0-A409-E06B204CB920}" destId="{875350E7-5EA5-4377-AA3B-9AFACB046049}" srcOrd="8" destOrd="0" parTransId="{1A2A3C76-5D3F-48EF-8DB2-079E77C17BDD}" sibTransId="{78348F28-AFF9-42C2-BF0E-8DDDE71A5ADA}"/>
    <dgm:cxn modelId="{4B16EBF1-0F9C-4C35-9D84-D046D4FD2500}" srcId="{72D2B256-3DD7-48B0-A409-E06B204CB920}" destId="{23204F90-206B-4000-AC69-4E84BB96DC4A}" srcOrd="4" destOrd="0" parTransId="{5F8996A1-2EDB-4677-9B3E-0EBD892B5604}" sibTransId="{9ED58BDC-EDB2-4F5F-8E7B-0F9B90FAA2F4}"/>
    <dgm:cxn modelId="{1D9008F4-C7A8-44CD-B519-96DD53E25D48}" type="presOf" srcId="{23204F90-206B-4000-AC69-4E84BB96DC4A}" destId="{08141F08-03DF-48F2-93A6-05F3721D5C12}" srcOrd="0" destOrd="0" presId="urn:microsoft.com/office/officeart/2005/8/layout/default"/>
    <dgm:cxn modelId="{9E4B99FD-A7C9-4FAE-9741-B0CE09622629}" type="presOf" srcId="{E5CDC778-D6FE-4AE0-9786-3F6E78956496}" destId="{BE1C893C-761D-474C-A6EC-5F188B3C5033}" srcOrd="0" destOrd="0" presId="urn:microsoft.com/office/officeart/2005/8/layout/default"/>
    <dgm:cxn modelId="{302A9E2C-BE96-4F7C-BA0A-73E6FCAC662A}" type="presParOf" srcId="{CD6B6AF9-0C9F-40FC-A54F-B2D609BA12C6}" destId="{A72517C3-9240-4603-9372-DDD2DF376105}" srcOrd="0" destOrd="0" presId="urn:microsoft.com/office/officeart/2005/8/layout/default"/>
    <dgm:cxn modelId="{60835B1B-445C-46C8-893C-752EFDC71FC6}" type="presParOf" srcId="{CD6B6AF9-0C9F-40FC-A54F-B2D609BA12C6}" destId="{E5ACD5F3-A001-45E1-BFC1-0DD33F8A2476}" srcOrd="1" destOrd="0" presId="urn:microsoft.com/office/officeart/2005/8/layout/default"/>
    <dgm:cxn modelId="{14CA0063-1453-4055-A6EA-FF1808718A97}" type="presParOf" srcId="{CD6B6AF9-0C9F-40FC-A54F-B2D609BA12C6}" destId="{6ECCCA97-75DB-44FC-800F-7318DAF0F52E}" srcOrd="2" destOrd="0" presId="urn:microsoft.com/office/officeart/2005/8/layout/default"/>
    <dgm:cxn modelId="{DEC79F72-BBF7-441D-963B-D69343223C7A}" type="presParOf" srcId="{CD6B6AF9-0C9F-40FC-A54F-B2D609BA12C6}" destId="{A9C31C70-1A9D-456D-9DB1-22793D975013}" srcOrd="3" destOrd="0" presId="urn:microsoft.com/office/officeart/2005/8/layout/default"/>
    <dgm:cxn modelId="{5B563F78-34E6-442F-ADF3-CE2E242C8CBE}" type="presParOf" srcId="{CD6B6AF9-0C9F-40FC-A54F-B2D609BA12C6}" destId="{2E5E6825-B9CD-4C2E-A3DA-1EE7003FF38D}" srcOrd="4" destOrd="0" presId="urn:microsoft.com/office/officeart/2005/8/layout/default"/>
    <dgm:cxn modelId="{F8374DE0-88AE-4175-A01D-63634AF7BF55}" type="presParOf" srcId="{CD6B6AF9-0C9F-40FC-A54F-B2D609BA12C6}" destId="{AA606705-BEEF-4653-A92B-55057F1AB11A}" srcOrd="5" destOrd="0" presId="urn:microsoft.com/office/officeart/2005/8/layout/default"/>
    <dgm:cxn modelId="{F7B9DBE1-5ED0-4E82-BAC2-95AE46A3CDBE}" type="presParOf" srcId="{CD6B6AF9-0C9F-40FC-A54F-B2D609BA12C6}" destId="{BE1C893C-761D-474C-A6EC-5F188B3C5033}" srcOrd="6" destOrd="0" presId="urn:microsoft.com/office/officeart/2005/8/layout/default"/>
    <dgm:cxn modelId="{A857BD2C-5FB3-4CFC-9B69-5CEB91330D7D}" type="presParOf" srcId="{CD6B6AF9-0C9F-40FC-A54F-B2D609BA12C6}" destId="{E0A2CDA8-3DF4-49E0-A3FF-29C3D54C372C}" srcOrd="7" destOrd="0" presId="urn:microsoft.com/office/officeart/2005/8/layout/default"/>
    <dgm:cxn modelId="{E8291930-C0F8-4E1C-B345-AF1B38C1B6C1}" type="presParOf" srcId="{CD6B6AF9-0C9F-40FC-A54F-B2D609BA12C6}" destId="{08141F08-03DF-48F2-93A6-05F3721D5C12}" srcOrd="8" destOrd="0" presId="urn:microsoft.com/office/officeart/2005/8/layout/default"/>
    <dgm:cxn modelId="{3B23893E-80F4-4F12-A189-7687424A0F14}" type="presParOf" srcId="{CD6B6AF9-0C9F-40FC-A54F-B2D609BA12C6}" destId="{10DE3DC5-57E4-4102-9548-D554C7A4A519}" srcOrd="9" destOrd="0" presId="urn:microsoft.com/office/officeart/2005/8/layout/default"/>
    <dgm:cxn modelId="{1A1C8723-98A7-441A-887F-40668698F4F6}" type="presParOf" srcId="{CD6B6AF9-0C9F-40FC-A54F-B2D609BA12C6}" destId="{3D0DCCD4-0447-4E0F-BCB1-3339AF90AF60}" srcOrd="10" destOrd="0" presId="urn:microsoft.com/office/officeart/2005/8/layout/default"/>
    <dgm:cxn modelId="{4BAEFAB1-5989-4425-9FC9-F9C93DD3364F}" type="presParOf" srcId="{CD6B6AF9-0C9F-40FC-A54F-B2D609BA12C6}" destId="{45599599-BB53-4E67-B555-4F011E7F8777}" srcOrd="11" destOrd="0" presId="urn:microsoft.com/office/officeart/2005/8/layout/default"/>
    <dgm:cxn modelId="{364AD61F-7B32-4BA4-948E-CBFD788B2A75}" type="presParOf" srcId="{CD6B6AF9-0C9F-40FC-A54F-B2D609BA12C6}" destId="{65A588FA-D7AA-4360-9F8B-3F5D11312244}" srcOrd="12" destOrd="0" presId="urn:microsoft.com/office/officeart/2005/8/layout/default"/>
    <dgm:cxn modelId="{6632C349-F228-44B1-8045-55EAEB8903CC}" type="presParOf" srcId="{CD6B6AF9-0C9F-40FC-A54F-B2D609BA12C6}" destId="{68EB8E9A-3479-4CA3-A7D5-E987299BDD0D}" srcOrd="13" destOrd="0" presId="urn:microsoft.com/office/officeart/2005/8/layout/default"/>
    <dgm:cxn modelId="{0F365910-5B43-41AF-81B5-F82A9F987C16}" type="presParOf" srcId="{CD6B6AF9-0C9F-40FC-A54F-B2D609BA12C6}" destId="{E3142CA0-D9DF-4C4E-902C-DE1239A28917}" srcOrd="14" destOrd="0" presId="urn:microsoft.com/office/officeart/2005/8/layout/default"/>
    <dgm:cxn modelId="{220CDC77-3C43-4615-AC0F-4F983FF3EE2F}" type="presParOf" srcId="{CD6B6AF9-0C9F-40FC-A54F-B2D609BA12C6}" destId="{6FD03932-94A2-46AA-9137-4C0836517484}" srcOrd="15" destOrd="0" presId="urn:microsoft.com/office/officeart/2005/8/layout/default"/>
    <dgm:cxn modelId="{F92AD6F5-6868-4EE4-BE81-414EC9A1D34D}" type="presParOf" srcId="{CD6B6AF9-0C9F-40FC-A54F-B2D609BA12C6}" destId="{45ED444C-01A8-4FE3-B1EA-AFD4AE320E38}" srcOrd="16" destOrd="0" presId="urn:microsoft.com/office/officeart/2005/8/layout/default"/>
    <dgm:cxn modelId="{04D4DA79-B658-4082-9A46-ADDAE9F699B9}" type="presParOf" srcId="{CD6B6AF9-0C9F-40FC-A54F-B2D609BA12C6}" destId="{A2005DD6-CCB6-45DC-B250-CBF41D9202F3}" srcOrd="17" destOrd="0" presId="urn:microsoft.com/office/officeart/2005/8/layout/default"/>
    <dgm:cxn modelId="{D6E917D4-787D-4363-AA78-3895DAA71652}" type="presParOf" srcId="{CD6B6AF9-0C9F-40FC-A54F-B2D609BA12C6}" destId="{3ACC46FD-3E05-4B1C-A259-FFD39645D311}" srcOrd="18" destOrd="0" presId="urn:microsoft.com/office/officeart/2005/8/layout/default"/>
    <dgm:cxn modelId="{792D470B-0EE0-4D5C-9F12-5B9C979DD1B0}" type="presParOf" srcId="{CD6B6AF9-0C9F-40FC-A54F-B2D609BA12C6}" destId="{70D0D68E-EF82-455D-BB00-E81C717A1D42}" srcOrd="19" destOrd="0" presId="urn:microsoft.com/office/officeart/2005/8/layout/default"/>
    <dgm:cxn modelId="{460F2A65-6C44-4446-ABD0-2F3E034D90A4}" type="presParOf" srcId="{CD6B6AF9-0C9F-40FC-A54F-B2D609BA12C6}" destId="{4F1F4DCE-632B-465D-B5DA-908F0BABB53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BFB67-2D4F-4C25-B535-7BDCBF421604}"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TT"/>
        </a:p>
      </dgm:t>
    </dgm:pt>
    <dgm:pt modelId="{4AC5D221-601C-4E96-89CC-49B8CD166726}">
      <dgm:prSet phldrT="[Text]"/>
      <dgm:spPr/>
      <dgm:t>
        <a:bodyPr/>
        <a:lstStyle/>
        <a:p>
          <a:r>
            <a:rPr lang="en-TT" dirty="0"/>
            <a:t>Concepts and Structure</a:t>
          </a:r>
        </a:p>
      </dgm:t>
    </dgm:pt>
    <dgm:pt modelId="{4A73125F-0FDF-46EE-91FE-665AF0D9DA09}" type="parTrans" cxnId="{776E3143-ADC9-40D8-9970-388E42670928}">
      <dgm:prSet/>
      <dgm:spPr/>
      <dgm:t>
        <a:bodyPr/>
        <a:lstStyle/>
        <a:p>
          <a:endParaRPr lang="en-TT"/>
        </a:p>
      </dgm:t>
    </dgm:pt>
    <dgm:pt modelId="{09BB65DE-7F42-456B-97C5-D3D718EC3DBE}" type="sibTrans" cxnId="{776E3143-ADC9-40D8-9970-388E42670928}">
      <dgm:prSet/>
      <dgm:spPr/>
      <dgm:t>
        <a:bodyPr/>
        <a:lstStyle/>
        <a:p>
          <a:endParaRPr lang="en-TT"/>
        </a:p>
      </dgm:t>
    </dgm:pt>
    <dgm:pt modelId="{DC3DE665-316E-4CF3-8336-F7B5C0EF6F5F}">
      <dgm:prSet phldrT="[Text]"/>
      <dgm:spPr/>
      <dgm:t>
        <a:bodyPr/>
        <a:lstStyle/>
        <a:p>
          <a:r>
            <a:rPr lang="en-TT" dirty="0"/>
            <a:t>Common methods and rules</a:t>
          </a:r>
        </a:p>
      </dgm:t>
    </dgm:pt>
    <dgm:pt modelId="{642750B0-A85B-415A-89C2-6C4FEF2D8598}" type="parTrans" cxnId="{6FC0E8D4-EBE7-4FD2-98E9-E0D105223EE4}">
      <dgm:prSet/>
      <dgm:spPr/>
      <dgm:t>
        <a:bodyPr/>
        <a:lstStyle/>
        <a:p>
          <a:endParaRPr lang="en-TT"/>
        </a:p>
      </dgm:t>
    </dgm:pt>
    <dgm:pt modelId="{509ABD41-68BD-486D-B7CE-D765D9F6006A}" type="sibTrans" cxnId="{6FC0E8D4-EBE7-4FD2-98E9-E0D105223EE4}">
      <dgm:prSet/>
      <dgm:spPr/>
      <dgm:t>
        <a:bodyPr/>
        <a:lstStyle/>
        <a:p>
          <a:endParaRPr lang="en-TT"/>
        </a:p>
      </dgm:t>
    </dgm:pt>
    <dgm:pt modelId="{F84CBB16-BCA6-47A1-A4FD-AEE1A3E77188}">
      <dgm:prSet phldrT="[Text]"/>
      <dgm:spPr/>
      <dgm:t>
        <a:bodyPr/>
        <a:lstStyle/>
        <a:p>
          <a:r>
            <a:rPr lang="en-TT" dirty="0"/>
            <a:t>Standardize Delivery</a:t>
          </a:r>
        </a:p>
      </dgm:t>
    </dgm:pt>
    <dgm:pt modelId="{2B68C5EC-BC66-4B3E-A9C7-5D7EB80663FA}" type="parTrans" cxnId="{9850B787-9772-4D44-BD70-211592EE6F70}">
      <dgm:prSet/>
      <dgm:spPr/>
      <dgm:t>
        <a:bodyPr/>
        <a:lstStyle/>
        <a:p>
          <a:endParaRPr lang="en-TT"/>
        </a:p>
      </dgm:t>
    </dgm:pt>
    <dgm:pt modelId="{0BEE3B58-7147-4F69-8BBD-16627A2B31FF}" type="sibTrans" cxnId="{9850B787-9772-4D44-BD70-211592EE6F70}">
      <dgm:prSet/>
      <dgm:spPr/>
      <dgm:t>
        <a:bodyPr/>
        <a:lstStyle/>
        <a:p>
          <a:endParaRPr lang="en-TT"/>
        </a:p>
      </dgm:t>
    </dgm:pt>
    <dgm:pt modelId="{22252693-ECAC-4298-A48A-0A7C59032333}">
      <dgm:prSet phldrT="[Text]"/>
      <dgm:spPr/>
      <dgm:t>
        <a:bodyPr/>
        <a:lstStyle/>
        <a:p>
          <a:r>
            <a:rPr lang="en-TT" dirty="0"/>
            <a:t>Provide a Framework for management</a:t>
          </a:r>
        </a:p>
      </dgm:t>
    </dgm:pt>
    <dgm:pt modelId="{AAD8E90F-38FB-414A-B796-3CC62386A0C2}" type="parTrans" cxnId="{C3EC8BC9-405C-49DE-AA8F-BE59B7039925}">
      <dgm:prSet/>
      <dgm:spPr/>
      <dgm:t>
        <a:bodyPr/>
        <a:lstStyle/>
        <a:p>
          <a:endParaRPr lang="en-TT"/>
        </a:p>
      </dgm:t>
    </dgm:pt>
    <dgm:pt modelId="{E7064082-658D-4C91-B18A-ECB5B828ACA2}" type="sibTrans" cxnId="{C3EC8BC9-405C-49DE-AA8F-BE59B7039925}">
      <dgm:prSet/>
      <dgm:spPr/>
      <dgm:t>
        <a:bodyPr/>
        <a:lstStyle/>
        <a:p>
          <a:endParaRPr lang="en-TT"/>
        </a:p>
      </dgm:t>
    </dgm:pt>
    <dgm:pt modelId="{72F40D56-04A8-4D00-AC20-C946286ECF3F}">
      <dgm:prSet phldrT="[Text]"/>
      <dgm:spPr/>
      <dgm:t>
        <a:bodyPr/>
        <a:lstStyle/>
        <a:p>
          <a:r>
            <a:rPr lang="en-TT" dirty="0"/>
            <a:t>Procedure and steps</a:t>
          </a:r>
        </a:p>
      </dgm:t>
    </dgm:pt>
    <dgm:pt modelId="{F2376BE8-4380-41F0-9337-9FC18BCF9DD7}" type="parTrans" cxnId="{1B8E4DC4-A960-408E-BECF-4453CBB01418}">
      <dgm:prSet/>
      <dgm:spPr/>
      <dgm:t>
        <a:bodyPr/>
        <a:lstStyle/>
        <a:p>
          <a:endParaRPr lang="en-TT"/>
        </a:p>
      </dgm:t>
    </dgm:pt>
    <dgm:pt modelId="{3A9502B1-1666-4610-8401-4BD75F6652A6}" type="sibTrans" cxnId="{1B8E4DC4-A960-408E-BECF-4453CBB01418}">
      <dgm:prSet/>
      <dgm:spPr/>
      <dgm:t>
        <a:bodyPr/>
        <a:lstStyle/>
        <a:p>
          <a:endParaRPr lang="en-TT"/>
        </a:p>
      </dgm:t>
    </dgm:pt>
    <dgm:pt modelId="{8C99BED0-6A33-45FE-8CB3-5C50791A187E}" type="pres">
      <dgm:prSet presAssocID="{BBABFB67-2D4F-4C25-B535-7BDCBF421604}" presName="diagram" presStyleCnt="0">
        <dgm:presLayoutVars>
          <dgm:dir/>
          <dgm:resizeHandles val="exact"/>
        </dgm:presLayoutVars>
      </dgm:prSet>
      <dgm:spPr/>
    </dgm:pt>
    <dgm:pt modelId="{AFE86D6E-B1F7-4219-B5D5-1AA19329D700}" type="pres">
      <dgm:prSet presAssocID="{4AC5D221-601C-4E96-89CC-49B8CD166726}" presName="node" presStyleLbl="node1" presStyleIdx="0" presStyleCnt="5">
        <dgm:presLayoutVars>
          <dgm:bulletEnabled val="1"/>
        </dgm:presLayoutVars>
      </dgm:prSet>
      <dgm:spPr/>
    </dgm:pt>
    <dgm:pt modelId="{60727135-4396-48CF-A633-CE262434C4D3}" type="pres">
      <dgm:prSet presAssocID="{09BB65DE-7F42-456B-97C5-D3D718EC3DBE}" presName="sibTrans" presStyleCnt="0"/>
      <dgm:spPr/>
    </dgm:pt>
    <dgm:pt modelId="{C77FAD00-3AB0-40DF-B0E1-8473A899AFF9}" type="pres">
      <dgm:prSet presAssocID="{DC3DE665-316E-4CF3-8336-F7B5C0EF6F5F}" presName="node" presStyleLbl="node1" presStyleIdx="1" presStyleCnt="5">
        <dgm:presLayoutVars>
          <dgm:bulletEnabled val="1"/>
        </dgm:presLayoutVars>
      </dgm:prSet>
      <dgm:spPr/>
    </dgm:pt>
    <dgm:pt modelId="{8EABB569-7D4A-4022-A1DD-7AF67C872388}" type="pres">
      <dgm:prSet presAssocID="{509ABD41-68BD-486D-B7CE-D765D9F6006A}" presName="sibTrans" presStyleCnt="0"/>
      <dgm:spPr/>
    </dgm:pt>
    <dgm:pt modelId="{7CC9F036-A5F1-4E2D-9D6E-B3CA00D79798}" type="pres">
      <dgm:prSet presAssocID="{F84CBB16-BCA6-47A1-A4FD-AEE1A3E77188}" presName="node" presStyleLbl="node1" presStyleIdx="2" presStyleCnt="5">
        <dgm:presLayoutVars>
          <dgm:bulletEnabled val="1"/>
        </dgm:presLayoutVars>
      </dgm:prSet>
      <dgm:spPr/>
    </dgm:pt>
    <dgm:pt modelId="{30E18E7B-F697-497C-B79E-466EF3983717}" type="pres">
      <dgm:prSet presAssocID="{0BEE3B58-7147-4F69-8BBD-16627A2B31FF}" presName="sibTrans" presStyleCnt="0"/>
      <dgm:spPr/>
    </dgm:pt>
    <dgm:pt modelId="{F3A24585-4447-406C-9F55-C987C0329398}" type="pres">
      <dgm:prSet presAssocID="{22252693-ECAC-4298-A48A-0A7C59032333}" presName="node" presStyleLbl="node1" presStyleIdx="3" presStyleCnt="5">
        <dgm:presLayoutVars>
          <dgm:bulletEnabled val="1"/>
        </dgm:presLayoutVars>
      </dgm:prSet>
      <dgm:spPr/>
    </dgm:pt>
    <dgm:pt modelId="{EDE2E5D8-A1CE-4A50-8D80-B6135C0529C6}" type="pres">
      <dgm:prSet presAssocID="{E7064082-658D-4C91-B18A-ECB5B828ACA2}" presName="sibTrans" presStyleCnt="0"/>
      <dgm:spPr/>
    </dgm:pt>
    <dgm:pt modelId="{EF512D54-8D71-433E-801F-A9D5C7B2CCB0}" type="pres">
      <dgm:prSet presAssocID="{72F40D56-04A8-4D00-AC20-C946286ECF3F}" presName="node" presStyleLbl="node1" presStyleIdx="4" presStyleCnt="5">
        <dgm:presLayoutVars>
          <dgm:bulletEnabled val="1"/>
        </dgm:presLayoutVars>
      </dgm:prSet>
      <dgm:spPr/>
    </dgm:pt>
  </dgm:ptLst>
  <dgm:cxnLst>
    <dgm:cxn modelId="{776E3143-ADC9-40D8-9970-388E42670928}" srcId="{BBABFB67-2D4F-4C25-B535-7BDCBF421604}" destId="{4AC5D221-601C-4E96-89CC-49B8CD166726}" srcOrd="0" destOrd="0" parTransId="{4A73125F-0FDF-46EE-91FE-665AF0D9DA09}" sibTransId="{09BB65DE-7F42-456B-97C5-D3D718EC3DBE}"/>
    <dgm:cxn modelId="{90296E70-7081-44F1-BF49-4C01ABF7068B}" type="presOf" srcId="{F84CBB16-BCA6-47A1-A4FD-AEE1A3E77188}" destId="{7CC9F036-A5F1-4E2D-9D6E-B3CA00D79798}" srcOrd="0" destOrd="0" presId="urn:microsoft.com/office/officeart/2005/8/layout/default"/>
    <dgm:cxn modelId="{18CABB52-CA0F-4EE8-AB8B-C439975643D8}" type="presOf" srcId="{4AC5D221-601C-4E96-89CC-49B8CD166726}" destId="{AFE86D6E-B1F7-4219-B5D5-1AA19329D700}" srcOrd="0" destOrd="0" presId="urn:microsoft.com/office/officeart/2005/8/layout/default"/>
    <dgm:cxn modelId="{4664365A-0175-461E-9BEB-435F32DE3367}" type="presOf" srcId="{72F40D56-04A8-4D00-AC20-C946286ECF3F}" destId="{EF512D54-8D71-433E-801F-A9D5C7B2CCB0}" srcOrd="0" destOrd="0" presId="urn:microsoft.com/office/officeart/2005/8/layout/default"/>
    <dgm:cxn modelId="{9850B787-9772-4D44-BD70-211592EE6F70}" srcId="{BBABFB67-2D4F-4C25-B535-7BDCBF421604}" destId="{F84CBB16-BCA6-47A1-A4FD-AEE1A3E77188}" srcOrd="2" destOrd="0" parTransId="{2B68C5EC-BC66-4B3E-A9C7-5D7EB80663FA}" sibTransId="{0BEE3B58-7147-4F69-8BBD-16627A2B31FF}"/>
    <dgm:cxn modelId="{D8FEB9C2-1142-4C72-9BE0-5583C4CAE906}" type="presOf" srcId="{BBABFB67-2D4F-4C25-B535-7BDCBF421604}" destId="{8C99BED0-6A33-45FE-8CB3-5C50791A187E}" srcOrd="0" destOrd="0" presId="urn:microsoft.com/office/officeart/2005/8/layout/default"/>
    <dgm:cxn modelId="{1B8E4DC4-A960-408E-BECF-4453CBB01418}" srcId="{BBABFB67-2D4F-4C25-B535-7BDCBF421604}" destId="{72F40D56-04A8-4D00-AC20-C946286ECF3F}" srcOrd="4" destOrd="0" parTransId="{F2376BE8-4380-41F0-9337-9FC18BCF9DD7}" sibTransId="{3A9502B1-1666-4610-8401-4BD75F6652A6}"/>
    <dgm:cxn modelId="{C3EC8BC9-405C-49DE-AA8F-BE59B7039925}" srcId="{BBABFB67-2D4F-4C25-B535-7BDCBF421604}" destId="{22252693-ECAC-4298-A48A-0A7C59032333}" srcOrd="3" destOrd="0" parTransId="{AAD8E90F-38FB-414A-B796-3CC62386A0C2}" sibTransId="{E7064082-658D-4C91-B18A-ECB5B828ACA2}"/>
    <dgm:cxn modelId="{DF8629D1-3DCC-44D0-B2C3-EA5D51877F59}" type="presOf" srcId="{DC3DE665-316E-4CF3-8336-F7B5C0EF6F5F}" destId="{C77FAD00-3AB0-40DF-B0E1-8473A899AFF9}" srcOrd="0" destOrd="0" presId="urn:microsoft.com/office/officeart/2005/8/layout/default"/>
    <dgm:cxn modelId="{6FC0E8D4-EBE7-4FD2-98E9-E0D105223EE4}" srcId="{BBABFB67-2D4F-4C25-B535-7BDCBF421604}" destId="{DC3DE665-316E-4CF3-8336-F7B5C0EF6F5F}" srcOrd="1" destOrd="0" parTransId="{642750B0-A85B-415A-89C2-6C4FEF2D8598}" sibTransId="{509ABD41-68BD-486D-B7CE-D765D9F6006A}"/>
    <dgm:cxn modelId="{BBD4DDF9-EC4C-4D09-9785-32EA403C0776}" type="presOf" srcId="{22252693-ECAC-4298-A48A-0A7C59032333}" destId="{F3A24585-4447-406C-9F55-C987C0329398}" srcOrd="0" destOrd="0" presId="urn:microsoft.com/office/officeart/2005/8/layout/default"/>
    <dgm:cxn modelId="{485F1013-A171-4BC6-BC78-470923464786}" type="presParOf" srcId="{8C99BED0-6A33-45FE-8CB3-5C50791A187E}" destId="{AFE86D6E-B1F7-4219-B5D5-1AA19329D700}" srcOrd="0" destOrd="0" presId="urn:microsoft.com/office/officeart/2005/8/layout/default"/>
    <dgm:cxn modelId="{8BD25089-3269-42CD-B005-9043265D953E}" type="presParOf" srcId="{8C99BED0-6A33-45FE-8CB3-5C50791A187E}" destId="{60727135-4396-48CF-A633-CE262434C4D3}" srcOrd="1" destOrd="0" presId="urn:microsoft.com/office/officeart/2005/8/layout/default"/>
    <dgm:cxn modelId="{871F4C8E-77E4-4E74-8F2B-5EAE5383BC73}" type="presParOf" srcId="{8C99BED0-6A33-45FE-8CB3-5C50791A187E}" destId="{C77FAD00-3AB0-40DF-B0E1-8473A899AFF9}" srcOrd="2" destOrd="0" presId="urn:microsoft.com/office/officeart/2005/8/layout/default"/>
    <dgm:cxn modelId="{8782C30E-B541-4806-8665-8FA905731072}" type="presParOf" srcId="{8C99BED0-6A33-45FE-8CB3-5C50791A187E}" destId="{8EABB569-7D4A-4022-A1DD-7AF67C872388}" srcOrd="3" destOrd="0" presId="urn:microsoft.com/office/officeart/2005/8/layout/default"/>
    <dgm:cxn modelId="{368BDC3E-E32C-4E3B-AF99-3C36666601D8}" type="presParOf" srcId="{8C99BED0-6A33-45FE-8CB3-5C50791A187E}" destId="{7CC9F036-A5F1-4E2D-9D6E-B3CA00D79798}" srcOrd="4" destOrd="0" presId="urn:microsoft.com/office/officeart/2005/8/layout/default"/>
    <dgm:cxn modelId="{7DDC1D7C-3FB6-4AB3-8E89-8AE517C870F4}" type="presParOf" srcId="{8C99BED0-6A33-45FE-8CB3-5C50791A187E}" destId="{30E18E7B-F697-497C-B79E-466EF3983717}" srcOrd="5" destOrd="0" presId="urn:microsoft.com/office/officeart/2005/8/layout/default"/>
    <dgm:cxn modelId="{0AED2B7F-A5C9-4B6A-94C4-149D8390BAB5}" type="presParOf" srcId="{8C99BED0-6A33-45FE-8CB3-5C50791A187E}" destId="{F3A24585-4447-406C-9F55-C987C0329398}" srcOrd="6" destOrd="0" presId="urn:microsoft.com/office/officeart/2005/8/layout/default"/>
    <dgm:cxn modelId="{09450D4E-5C39-46AD-8348-46582FC19D1C}" type="presParOf" srcId="{8C99BED0-6A33-45FE-8CB3-5C50791A187E}" destId="{EDE2E5D8-A1CE-4A50-8D80-B6135C0529C6}" srcOrd="7" destOrd="0" presId="urn:microsoft.com/office/officeart/2005/8/layout/default"/>
    <dgm:cxn modelId="{443A069F-DB39-4125-A61D-411168767796}" type="presParOf" srcId="{8C99BED0-6A33-45FE-8CB3-5C50791A187E}" destId="{EF512D54-8D71-433E-801F-A9D5C7B2CCB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43D897-D130-41B5-B6F1-E370775C2F11}" type="doc">
      <dgm:prSet loTypeId="urn:microsoft.com/office/officeart/2008/layout/AlternatingHexagons" loCatId="list" qsTypeId="urn:microsoft.com/office/officeart/2005/8/quickstyle/simple4" qsCatId="simple" csTypeId="urn:microsoft.com/office/officeart/2005/8/colors/colorful4" csCatId="colorful" phldr="1"/>
      <dgm:spPr/>
      <dgm:t>
        <a:bodyPr/>
        <a:lstStyle/>
        <a:p>
          <a:endParaRPr lang="en-TT"/>
        </a:p>
      </dgm:t>
    </dgm:pt>
    <dgm:pt modelId="{1A74BB77-B2C9-4A1D-9EE6-DBFDE5C6BC7B}">
      <dgm:prSet phldrT="[Text]" custT="1"/>
      <dgm:spPr/>
      <dgm:t>
        <a:bodyPr/>
        <a:lstStyle/>
        <a:p>
          <a:r>
            <a:rPr lang="en-TT" sz="1600">
              <a:solidFill>
                <a:schemeClr val="accent6"/>
              </a:solidFill>
            </a:rPr>
            <a:t>Reduce Waste</a:t>
          </a:r>
          <a:endParaRPr lang="en-TT" sz="1600" dirty="0">
            <a:solidFill>
              <a:schemeClr val="accent6"/>
            </a:solidFill>
          </a:endParaRPr>
        </a:p>
      </dgm:t>
    </dgm:pt>
    <dgm:pt modelId="{213D8DDC-D648-4CBF-BCBA-664A6E775D4A}" type="parTrans" cxnId="{4D7CFCDB-B938-4E0F-8029-3C9EAE806940}">
      <dgm:prSet/>
      <dgm:spPr/>
      <dgm:t>
        <a:bodyPr/>
        <a:lstStyle/>
        <a:p>
          <a:endParaRPr lang="en-TT">
            <a:solidFill>
              <a:schemeClr val="accent6"/>
            </a:solidFill>
          </a:endParaRPr>
        </a:p>
      </dgm:t>
    </dgm:pt>
    <dgm:pt modelId="{FD911467-BD9E-42B5-B463-121825D9F97A}" type="sibTrans" cxnId="{4D7CFCDB-B938-4E0F-8029-3C9EAE806940}">
      <dgm:prSet custT="1"/>
      <dgm:spPr/>
      <dgm:t>
        <a:bodyPr/>
        <a:lstStyle/>
        <a:p>
          <a:r>
            <a:rPr lang="en-TT" sz="1600" dirty="0">
              <a:solidFill>
                <a:schemeClr val="accent6"/>
              </a:solidFill>
            </a:rPr>
            <a:t>Focus on Customer Needs</a:t>
          </a:r>
        </a:p>
      </dgm:t>
    </dgm:pt>
    <dgm:pt modelId="{FD3D52CA-6054-41F5-AF21-20318ECDE54B}">
      <dgm:prSet phldrT="[Text]" custT="1"/>
      <dgm:spPr/>
      <dgm:t>
        <a:bodyPr/>
        <a:lstStyle/>
        <a:p>
          <a:r>
            <a:rPr lang="en-TT" sz="1600">
              <a:solidFill>
                <a:schemeClr val="accent6"/>
              </a:solidFill>
            </a:rPr>
            <a:t>Faster detection of Issues</a:t>
          </a:r>
          <a:endParaRPr lang="en-TT" sz="1600" dirty="0">
            <a:solidFill>
              <a:schemeClr val="accent6"/>
            </a:solidFill>
          </a:endParaRPr>
        </a:p>
      </dgm:t>
    </dgm:pt>
    <dgm:pt modelId="{B2356F94-A24B-41D5-AF7E-81CB3955DF09}" type="parTrans" cxnId="{2CDD7F06-29F3-4ADE-B2ED-077A47A85655}">
      <dgm:prSet/>
      <dgm:spPr/>
      <dgm:t>
        <a:bodyPr/>
        <a:lstStyle/>
        <a:p>
          <a:endParaRPr lang="en-TT">
            <a:solidFill>
              <a:schemeClr val="accent6"/>
            </a:solidFill>
          </a:endParaRPr>
        </a:p>
      </dgm:t>
    </dgm:pt>
    <dgm:pt modelId="{AF5061C8-8A28-43FE-BB42-5D150FA061B6}" type="sibTrans" cxnId="{2CDD7F06-29F3-4ADE-B2ED-077A47A85655}">
      <dgm:prSet custT="1"/>
      <dgm:spPr/>
      <dgm:t>
        <a:bodyPr/>
        <a:lstStyle/>
        <a:p>
          <a:r>
            <a:rPr lang="en-TT" sz="1600">
              <a:solidFill>
                <a:schemeClr val="accent6"/>
              </a:solidFill>
            </a:rPr>
            <a:t>Increased Flexibility</a:t>
          </a:r>
          <a:endParaRPr lang="en-TT" sz="1600" dirty="0">
            <a:solidFill>
              <a:schemeClr val="accent6"/>
            </a:solidFill>
          </a:endParaRPr>
        </a:p>
      </dgm:t>
    </dgm:pt>
    <dgm:pt modelId="{4F672C94-B1BC-4581-8613-B6F716F5D11B}">
      <dgm:prSet phldrT="[Text]" custT="1"/>
      <dgm:spPr/>
      <dgm:t>
        <a:bodyPr/>
        <a:lstStyle/>
        <a:p>
          <a:r>
            <a:rPr lang="en-TT" sz="2000" dirty="0">
              <a:solidFill>
                <a:schemeClr val="tx1"/>
              </a:solidFill>
            </a:rPr>
            <a:t>Agile Benefits To Project Management</a:t>
          </a:r>
        </a:p>
      </dgm:t>
    </dgm:pt>
    <dgm:pt modelId="{2D3558D7-0410-4E0F-947B-B9E348E9EE56}" type="parTrans" cxnId="{362E27CE-2BA8-4211-8B99-6B4D89AC9BAF}">
      <dgm:prSet/>
      <dgm:spPr/>
      <dgm:t>
        <a:bodyPr/>
        <a:lstStyle/>
        <a:p>
          <a:endParaRPr lang="en-TT">
            <a:solidFill>
              <a:schemeClr val="accent6"/>
            </a:solidFill>
          </a:endParaRPr>
        </a:p>
      </dgm:t>
    </dgm:pt>
    <dgm:pt modelId="{0AD6608E-2DE9-468F-BBF1-2C02D1B2A75F}" type="sibTrans" cxnId="{362E27CE-2BA8-4211-8B99-6B4D89AC9BAF}">
      <dgm:prSet/>
      <dgm:spPr/>
      <dgm:t>
        <a:bodyPr/>
        <a:lstStyle/>
        <a:p>
          <a:endParaRPr lang="en-TT">
            <a:solidFill>
              <a:schemeClr val="accent6"/>
            </a:solidFill>
          </a:endParaRPr>
        </a:p>
      </dgm:t>
    </dgm:pt>
    <dgm:pt modelId="{B410EB30-2EA6-4503-B073-EEDBCA904867}">
      <dgm:prSet phldrT="[Text]" custT="1"/>
      <dgm:spPr/>
      <dgm:t>
        <a:bodyPr/>
        <a:lstStyle/>
        <a:p>
          <a:r>
            <a:rPr lang="en-TT" sz="1400">
              <a:solidFill>
                <a:schemeClr val="accent6"/>
              </a:solidFill>
            </a:rPr>
            <a:t>Increased Adaptability</a:t>
          </a:r>
          <a:endParaRPr lang="en-TT" sz="1400" dirty="0">
            <a:solidFill>
              <a:schemeClr val="accent6"/>
            </a:solidFill>
          </a:endParaRPr>
        </a:p>
      </dgm:t>
    </dgm:pt>
    <dgm:pt modelId="{77ACAEC0-F8D8-46E8-8672-4A85AF125A95}" type="parTrans" cxnId="{D4D92D84-D954-42D4-AE50-A6C9C26A3802}">
      <dgm:prSet/>
      <dgm:spPr/>
      <dgm:t>
        <a:bodyPr/>
        <a:lstStyle/>
        <a:p>
          <a:endParaRPr lang="en-TT">
            <a:solidFill>
              <a:schemeClr val="accent6"/>
            </a:solidFill>
          </a:endParaRPr>
        </a:p>
      </dgm:t>
    </dgm:pt>
    <dgm:pt modelId="{32557A5A-4527-4707-9E67-B240E041ED93}" type="sibTrans" cxnId="{D4D92D84-D954-42D4-AE50-A6C9C26A3802}">
      <dgm:prSet/>
      <dgm:spPr/>
      <dgm:t>
        <a:bodyPr/>
        <a:lstStyle/>
        <a:p>
          <a:r>
            <a:rPr lang="en-TT">
              <a:solidFill>
                <a:schemeClr val="accent6"/>
              </a:solidFill>
            </a:rPr>
            <a:t>Faster Turnaround</a:t>
          </a:r>
          <a:endParaRPr lang="en-TT" dirty="0">
            <a:solidFill>
              <a:schemeClr val="accent6"/>
            </a:solidFill>
          </a:endParaRPr>
        </a:p>
      </dgm:t>
    </dgm:pt>
    <dgm:pt modelId="{960107EC-5139-437E-B387-9C3034F1B126}" type="pres">
      <dgm:prSet presAssocID="{2143D897-D130-41B5-B6F1-E370775C2F11}" presName="Name0" presStyleCnt="0">
        <dgm:presLayoutVars>
          <dgm:chMax/>
          <dgm:chPref/>
          <dgm:dir/>
          <dgm:animLvl val="lvl"/>
        </dgm:presLayoutVars>
      </dgm:prSet>
      <dgm:spPr/>
    </dgm:pt>
    <dgm:pt modelId="{270DD733-C794-43C0-9993-993A4C20F9E6}" type="pres">
      <dgm:prSet presAssocID="{1A74BB77-B2C9-4A1D-9EE6-DBFDE5C6BC7B}" presName="composite" presStyleCnt="0"/>
      <dgm:spPr/>
    </dgm:pt>
    <dgm:pt modelId="{F90B638D-0788-4BF2-8933-46F526B44B8D}" type="pres">
      <dgm:prSet presAssocID="{1A74BB77-B2C9-4A1D-9EE6-DBFDE5C6BC7B}" presName="Parent1" presStyleLbl="node1" presStyleIdx="0" presStyleCnt="6">
        <dgm:presLayoutVars>
          <dgm:chMax val="1"/>
          <dgm:chPref val="1"/>
          <dgm:bulletEnabled val="1"/>
        </dgm:presLayoutVars>
      </dgm:prSet>
      <dgm:spPr/>
    </dgm:pt>
    <dgm:pt modelId="{0EB43714-8E59-4C9F-B8F3-6C02E2D70F57}" type="pres">
      <dgm:prSet presAssocID="{1A74BB77-B2C9-4A1D-9EE6-DBFDE5C6BC7B}" presName="Childtext1" presStyleLbl="revTx" presStyleIdx="0" presStyleCnt="3">
        <dgm:presLayoutVars>
          <dgm:chMax val="0"/>
          <dgm:chPref val="0"/>
          <dgm:bulletEnabled val="1"/>
        </dgm:presLayoutVars>
      </dgm:prSet>
      <dgm:spPr/>
    </dgm:pt>
    <dgm:pt modelId="{3133ABBB-B9D3-4B8A-861F-E2CADF07D575}" type="pres">
      <dgm:prSet presAssocID="{1A74BB77-B2C9-4A1D-9EE6-DBFDE5C6BC7B}" presName="BalanceSpacing" presStyleCnt="0"/>
      <dgm:spPr/>
    </dgm:pt>
    <dgm:pt modelId="{DAA3EE17-78DC-41E3-84FC-A3D2BE372BF6}" type="pres">
      <dgm:prSet presAssocID="{1A74BB77-B2C9-4A1D-9EE6-DBFDE5C6BC7B}" presName="BalanceSpacing1" presStyleCnt="0"/>
      <dgm:spPr/>
    </dgm:pt>
    <dgm:pt modelId="{819B1D8B-59CD-4DB0-B328-E934ADDD8A48}" type="pres">
      <dgm:prSet presAssocID="{FD911467-BD9E-42B5-B463-121825D9F97A}" presName="Accent1Text" presStyleLbl="node1" presStyleIdx="1" presStyleCnt="6"/>
      <dgm:spPr/>
    </dgm:pt>
    <dgm:pt modelId="{04A9A830-FB85-44BC-A32C-1277918B0614}" type="pres">
      <dgm:prSet presAssocID="{FD911467-BD9E-42B5-B463-121825D9F97A}" presName="spaceBetweenRectangles" presStyleCnt="0"/>
      <dgm:spPr/>
    </dgm:pt>
    <dgm:pt modelId="{B0488023-FD3A-44A3-A842-F5A5E50F0BCE}" type="pres">
      <dgm:prSet presAssocID="{FD3D52CA-6054-41F5-AF21-20318ECDE54B}" presName="composite" presStyleCnt="0"/>
      <dgm:spPr/>
    </dgm:pt>
    <dgm:pt modelId="{917119A7-FFC1-4C2F-AAA8-DC840AFE57D9}" type="pres">
      <dgm:prSet presAssocID="{FD3D52CA-6054-41F5-AF21-20318ECDE54B}" presName="Parent1" presStyleLbl="node1" presStyleIdx="2" presStyleCnt="6" custScaleX="109117">
        <dgm:presLayoutVars>
          <dgm:chMax val="1"/>
          <dgm:chPref val="1"/>
          <dgm:bulletEnabled val="1"/>
        </dgm:presLayoutVars>
      </dgm:prSet>
      <dgm:spPr/>
    </dgm:pt>
    <dgm:pt modelId="{75A71370-F315-4F40-A03D-055EDEBA490F}" type="pres">
      <dgm:prSet presAssocID="{FD3D52CA-6054-41F5-AF21-20318ECDE54B}" presName="Childtext1" presStyleLbl="revTx" presStyleIdx="1" presStyleCnt="3" custLinFactNeighborX="-40310" custLinFactNeighborY="-1837">
        <dgm:presLayoutVars>
          <dgm:chMax val="0"/>
          <dgm:chPref val="0"/>
          <dgm:bulletEnabled val="1"/>
        </dgm:presLayoutVars>
      </dgm:prSet>
      <dgm:spPr/>
    </dgm:pt>
    <dgm:pt modelId="{5CBE12A9-DB44-4912-AB86-4121B5F9BCD7}" type="pres">
      <dgm:prSet presAssocID="{FD3D52CA-6054-41F5-AF21-20318ECDE54B}" presName="BalanceSpacing" presStyleCnt="0"/>
      <dgm:spPr/>
    </dgm:pt>
    <dgm:pt modelId="{9B2DAA63-816A-4F2A-A4AB-FD3E8A6798CF}" type="pres">
      <dgm:prSet presAssocID="{FD3D52CA-6054-41F5-AF21-20318ECDE54B}" presName="BalanceSpacing1" presStyleCnt="0"/>
      <dgm:spPr/>
    </dgm:pt>
    <dgm:pt modelId="{C9746771-FF8C-4BA9-BF55-794970504616}" type="pres">
      <dgm:prSet presAssocID="{AF5061C8-8A28-43FE-BB42-5D150FA061B6}" presName="Accent1Text" presStyleLbl="node1" presStyleIdx="3" presStyleCnt="6"/>
      <dgm:spPr/>
    </dgm:pt>
    <dgm:pt modelId="{154CDC19-CDB2-4C55-86EE-28D640954205}" type="pres">
      <dgm:prSet presAssocID="{AF5061C8-8A28-43FE-BB42-5D150FA061B6}" presName="spaceBetweenRectangles" presStyleCnt="0"/>
      <dgm:spPr/>
    </dgm:pt>
    <dgm:pt modelId="{B9E8A314-04A2-41EF-AB77-F18CAEC4A865}" type="pres">
      <dgm:prSet presAssocID="{B410EB30-2EA6-4503-B073-EEDBCA904867}" presName="composite" presStyleCnt="0"/>
      <dgm:spPr/>
    </dgm:pt>
    <dgm:pt modelId="{CF15A184-BA46-4222-8007-DE2F36AF4FAD}" type="pres">
      <dgm:prSet presAssocID="{B410EB30-2EA6-4503-B073-EEDBCA904867}" presName="Parent1" presStyleLbl="node1" presStyleIdx="4" presStyleCnt="6">
        <dgm:presLayoutVars>
          <dgm:chMax val="1"/>
          <dgm:chPref val="1"/>
          <dgm:bulletEnabled val="1"/>
        </dgm:presLayoutVars>
      </dgm:prSet>
      <dgm:spPr/>
    </dgm:pt>
    <dgm:pt modelId="{A60BF12E-890A-4655-BBA3-0192B3DD3023}" type="pres">
      <dgm:prSet presAssocID="{B410EB30-2EA6-4503-B073-EEDBCA904867}" presName="Childtext1" presStyleLbl="revTx" presStyleIdx="2" presStyleCnt="3">
        <dgm:presLayoutVars>
          <dgm:chMax val="0"/>
          <dgm:chPref val="0"/>
          <dgm:bulletEnabled val="1"/>
        </dgm:presLayoutVars>
      </dgm:prSet>
      <dgm:spPr/>
    </dgm:pt>
    <dgm:pt modelId="{C93BD879-C531-4D2A-8ECB-33DA6BB7A932}" type="pres">
      <dgm:prSet presAssocID="{B410EB30-2EA6-4503-B073-EEDBCA904867}" presName="BalanceSpacing" presStyleCnt="0"/>
      <dgm:spPr/>
    </dgm:pt>
    <dgm:pt modelId="{DCFE4F44-1427-40AB-96B5-222566A84CE2}" type="pres">
      <dgm:prSet presAssocID="{B410EB30-2EA6-4503-B073-EEDBCA904867}" presName="BalanceSpacing1" presStyleCnt="0"/>
      <dgm:spPr/>
    </dgm:pt>
    <dgm:pt modelId="{5E92189C-27EE-46AE-89C4-973B358C842D}" type="pres">
      <dgm:prSet presAssocID="{32557A5A-4527-4707-9E67-B240E041ED93}" presName="Accent1Text" presStyleLbl="node1" presStyleIdx="5" presStyleCnt="6"/>
      <dgm:spPr/>
    </dgm:pt>
  </dgm:ptLst>
  <dgm:cxnLst>
    <dgm:cxn modelId="{5D086705-0B9A-4A2A-8ECA-2C848F56434B}" type="presOf" srcId="{FD3D52CA-6054-41F5-AF21-20318ECDE54B}" destId="{917119A7-FFC1-4C2F-AAA8-DC840AFE57D9}" srcOrd="0" destOrd="0" presId="urn:microsoft.com/office/officeart/2008/layout/AlternatingHexagons"/>
    <dgm:cxn modelId="{2CDD7F06-29F3-4ADE-B2ED-077A47A85655}" srcId="{2143D897-D130-41B5-B6F1-E370775C2F11}" destId="{FD3D52CA-6054-41F5-AF21-20318ECDE54B}" srcOrd="1" destOrd="0" parTransId="{B2356F94-A24B-41D5-AF7E-81CB3955DF09}" sibTransId="{AF5061C8-8A28-43FE-BB42-5D150FA061B6}"/>
    <dgm:cxn modelId="{4A35140C-A4B2-4B69-9200-F335D3C28A1E}" type="presOf" srcId="{AF5061C8-8A28-43FE-BB42-5D150FA061B6}" destId="{C9746771-FF8C-4BA9-BF55-794970504616}" srcOrd="0" destOrd="0" presId="urn:microsoft.com/office/officeart/2008/layout/AlternatingHexagons"/>
    <dgm:cxn modelId="{8A554760-B346-4661-BE88-8DCD5E0F2532}" type="presOf" srcId="{FD911467-BD9E-42B5-B463-121825D9F97A}" destId="{819B1D8B-59CD-4DB0-B328-E934ADDD8A48}" srcOrd="0" destOrd="0" presId="urn:microsoft.com/office/officeart/2008/layout/AlternatingHexagons"/>
    <dgm:cxn modelId="{BA527361-975E-4850-96DB-43F7D1B41682}" type="presOf" srcId="{2143D897-D130-41B5-B6F1-E370775C2F11}" destId="{960107EC-5139-437E-B387-9C3034F1B126}" srcOrd="0" destOrd="0" presId="urn:microsoft.com/office/officeart/2008/layout/AlternatingHexagons"/>
    <dgm:cxn modelId="{9A17984D-57FC-4995-A951-130B889B022D}" type="presOf" srcId="{4F672C94-B1BC-4581-8613-B6F716F5D11B}" destId="{75A71370-F315-4F40-A03D-055EDEBA490F}" srcOrd="0" destOrd="0" presId="urn:microsoft.com/office/officeart/2008/layout/AlternatingHexagons"/>
    <dgm:cxn modelId="{3D9D2B58-3D44-446B-86A9-1BAE9E577E1B}" type="presOf" srcId="{1A74BB77-B2C9-4A1D-9EE6-DBFDE5C6BC7B}" destId="{F90B638D-0788-4BF2-8933-46F526B44B8D}" srcOrd="0" destOrd="0" presId="urn:microsoft.com/office/officeart/2008/layout/AlternatingHexagons"/>
    <dgm:cxn modelId="{D4D92D84-D954-42D4-AE50-A6C9C26A3802}" srcId="{2143D897-D130-41B5-B6F1-E370775C2F11}" destId="{B410EB30-2EA6-4503-B073-EEDBCA904867}" srcOrd="2" destOrd="0" parTransId="{77ACAEC0-F8D8-46E8-8672-4A85AF125A95}" sibTransId="{32557A5A-4527-4707-9E67-B240E041ED93}"/>
    <dgm:cxn modelId="{96F8A889-2F7F-430C-BF3E-E0C94E00A538}" type="presOf" srcId="{32557A5A-4527-4707-9E67-B240E041ED93}" destId="{5E92189C-27EE-46AE-89C4-973B358C842D}" srcOrd="0" destOrd="0" presId="urn:microsoft.com/office/officeart/2008/layout/AlternatingHexagons"/>
    <dgm:cxn modelId="{10CCA3CC-F002-4B18-8800-8E6F52A1C4D7}" type="presOf" srcId="{B410EB30-2EA6-4503-B073-EEDBCA904867}" destId="{CF15A184-BA46-4222-8007-DE2F36AF4FAD}" srcOrd="0" destOrd="0" presId="urn:microsoft.com/office/officeart/2008/layout/AlternatingHexagons"/>
    <dgm:cxn modelId="{362E27CE-2BA8-4211-8B99-6B4D89AC9BAF}" srcId="{FD3D52CA-6054-41F5-AF21-20318ECDE54B}" destId="{4F672C94-B1BC-4581-8613-B6F716F5D11B}" srcOrd="0" destOrd="0" parTransId="{2D3558D7-0410-4E0F-947B-B9E348E9EE56}" sibTransId="{0AD6608E-2DE9-468F-BBF1-2C02D1B2A75F}"/>
    <dgm:cxn modelId="{4D7CFCDB-B938-4E0F-8029-3C9EAE806940}" srcId="{2143D897-D130-41B5-B6F1-E370775C2F11}" destId="{1A74BB77-B2C9-4A1D-9EE6-DBFDE5C6BC7B}" srcOrd="0" destOrd="0" parTransId="{213D8DDC-D648-4CBF-BCBA-664A6E775D4A}" sibTransId="{FD911467-BD9E-42B5-B463-121825D9F97A}"/>
    <dgm:cxn modelId="{C0B2274F-2CF4-4960-9DF2-207C203D0A48}" type="presParOf" srcId="{960107EC-5139-437E-B387-9C3034F1B126}" destId="{270DD733-C794-43C0-9993-993A4C20F9E6}" srcOrd="0" destOrd="0" presId="urn:microsoft.com/office/officeart/2008/layout/AlternatingHexagons"/>
    <dgm:cxn modelId="{6BABD0AE-6686-4E25-BD43-896F5FE91489}" type="presParOf" srcId="{270DD733-C794-43C0-9993-993A4C20F9E6}" destId="{F90B638D-0788-4BF2-8933-46F526B44B8D}" srcOrd="0" destOrd="0" presId="urn:microsoft.com/office/officeart/2008/layout/AlternatingHexagons"/>
    <dgm:cxn modelId="{61F1E31C-3BBF-43FB-A565-52417180E8DA}" type="presParOf" srcId="{270DD733-C794-43C0-9993-993A4C20F9E6}" destId="{0EB43714-8E59-4C9F-B8F3-6C02E2D70F57}" srcOrd="1" destOrd="0" presId="urn:microsoft.com/office/officeart/2008/layout/AlternatingHexagons"/>
    <dgm:cxn modelId="{C3DDE427-DF79-4574-97F4-F4778F5AA28E}" type="presParOf" srcId="{270DD733-C794-43C0-9993-993A4C20F9E6}" destId="{3133ABBB-B9D3-4B8A-861F-E2CADF07D575}" srcOrd="2" destOrd="0" presId="urn:microsoft.com/office/officeart/2008/layout/AlternatingHexagons"/>
    <dgm:cxn modelId="{C988A09C-CBA5-4A0D-B84B-68BA80BC0853}" type="presParOf" srcId="{270DD733-C794-43C0-9993-993A4C20F9E6}" destId="{DAA3EE17-78DC-41E3-84FC-A3D2BE372BF6}" srcOrd="3" destOrd="0" presId="urn:microsoft.com/office/officeart/2008/layout/AlternatingHexagons"/>
    <dgm:cxn modelId="{81099A18-EE37-4803-80FC-8ED894D3259D}" type="presParOf" srcId="{270DD733-C794-43C0-9993-993A4C20F9E6}" destId="{819B1D8B-59CD-4DB0-B328-E934ADDD8A48}" srcOrd="4" destOrd="0" presId="urn:microsoft.com/office/officeart/2008/layout/AlternatingHexagons"/>
    <dgm:cxn modelId="{C803F269-11E0-4A29-BDB3-4D4C78E5392C}" type="presParOf" srcId="{960107EC-5139-437E-B387-9C3034F1B126}" destId="{04A9A830-FB85-44BC-A32C-1277918B0614}" srcOrd="1" destOrd="0" presId="urn:microsoft.com/office/officeart/2008/layout/AlternatingHexagons"/>
    <dgm:cxn modelId="{0845215B-88D2-4DB9-BC59-50B8B93B5E93}" type="presParOf" srcId="{960107EC-5139-437E-B387-9C3034F1B126}" destId="{B0488023-FD3A-44A3-A842-F5A5E50F0BCE}" srcOrd="2" destOrd="0" presId="urn:microsoft.com/office/officeart/2008/layout/AlternatingHexagons"/>
    <dgm:cxn modelId="{643F68B4-F8C6-4FEF-B941-0DD254C6685C}" type="presParOf" srcId="{B0488023-FD3A-44A3-A842-F5A5E50F0BCE}" destId="{917119A7-FFC1-4C2F-AAA8-DC840AFE57D9}" srcOrd="0" destOrd="0" presId="urn:microsoft.com/office/officeart/2008/layout/AlternatingHexagons"/>
    <dgm:cxn modelId="{DF0B2678-BDB4-45CC-8170-7AECD227BA93}" type="presParOf" srcId="{B0488023-FD3A-44A3-A842-F5A5E50F0BCE}" destId="{75A71370-F315-4F40-A03D-055EDEBA490F}" srcOrd="1" destOrd="0" presId="urn:microsoft.com/office/officeart/2008/layout/AlternatingHexagons"/>
    <dgm:cxn modelId="{734E7E59-7F6D-4C81-A040-0B62CAE54939}" type="presParOf" srcId="{B0488023-FD3A-44A3-A842-F5A5E50F0BCE}" destId="{5CBE12A9-DB44-4912-AB86-4121B5F9BCD7}" srcOrd="2" destOrd="0" presId="urn:microsoft.com/office/officeart/2008/layout/AlternatingHexagons"/>
    <dgm:cxn modelId="{C05CD658-DE11-4851-B082-160FDD6867D3}" type="presParOf" srcId="{B0488023-FD3A-44A3-A842-F5A5E50F0BCE}" destId="{9B2DAA63-816A-4F2A-A4AB-FD3E8A6798CF}" srcOrd="3" destOrd="0" presId="urn:microsoft.com/office/officeart/2008/layout/AlternatingHexagons"/>
    <dgm:cxn modelId="{771ACCDF-D132-409C-A74E-AE5472FC3173}" type="presParOf" srcId="{B0488023-FD3A-44A3-A842-F5A5E50F0BCE}" destId="{C9746771-FF8C-4BA9-BF55-794970504616}" srcOrd="4" destOrd="0" presId="urn:microsoft.com/office/officeart/2008/layout/AlternatingHexagons"/>
    <dgm:cxn modelId="{617B69A4-CA42-48FD-9C50-C6DCB34875DC}" type="presParOf" srcId="{960107EC-5139-437E-B387-9C3034F1B126}" destId="{154CDC19-CDB2-4C55-86EE-28D640954205}" srcOrd="3" destOrd="0" presId="urn:microsoft.com/office/officeart/2008/layout/AlternatingHexagons"/>
    <dgm:cxn modelId="{169B22A7-13D7-464D-8A15-4E5DA64AFF68}" type="presParOf" srcId="{960107EC-5139-437E-B387-9C3034F1B126}" destId="{B9E8A314-04A2-41EF-AB77-F18CAEC4A865}" srcOrd="4" destOrd="0" presId="urn:microsoft.com/office/officeart/2008/layout/AlternatingHexagons"/>
    <dgm:cxn modelId="{6EA78FAF-D7BA-4EED-BE2C-28FA8365F0A7}" type="presParOf" srcId="{B9E8A314-04A2-41EF-AB77-F18CAEC4A865}" destId="{CF15A184-BA46-4222-8007-DE2F36AF4FAD}" srcOrd="0" destOrd="0" presId="urn:microsoft.com/office/officeart/2008/layout/AlternatingHexagons"/>
    <dgm:cxn modelId="{618647A1-7816-40F6-AF28-5237F18289F4}" type="presParOf" srcId="{B9E8A314-04A2-41EF-AB77-F18CAEC4A865}" destId="{A60BF12E-890A-4655-BBA3-0192B3DD3023}" srcOrd="1" destOrd="0" presId="urn:microsoft.com/office/officeart/2008/layout/AlternatingHexagons"/>
    <dgm:cxn modelId="{37D7C842-B53A-40E3-BBDD-8BB22DF59F6D}" type="presParOf" srcId="{B9E8A314-04A2-41EF-AB77-F18CAEC4A865}" destId="{C93BD879-C531-4D2A-8ECB-33DA6BB7A932}" srcOrd="2" destOrd="0" presId="urn:microsoft.com/office/officeart/2008/layout/AlternatingHexagons"/>
    <dgm:cxn modelId="{EE58924B-7B21-4F20-B30F-76924B3F8BAA}" type="presParOf" srcId="{B9E8A314-04A2-41EF-AB77-F18CAEC4A865}" destId="{DCFE4F44-1427-40AB-96B5-222566A84CE2}" srcOrd="3" destOrd="0" presId="urn:microsoft.com/office/officeart/2008/layout/AlternatingHexagons"/>
    <dgm:cxn modelId="{E0903E23-1870-4861-8CEC-BF2748C8C43B}" type="presParOf" srcId="{B9E8A314-04A2-41EF-AB77-F18CAEC4A865}" destId="{5E92189C-27EE-46AE-89C4-973B358C842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17C3-9240-4603-9372-DDD2DF376105}">
      <dsp:nvSpPr>
        <dsp:cNvPr id="0" name=""/>
        <dsp:cNvSpPr/>
      </dsp:nvSpPr>
      <dsp:spPr>
        <a:xfrm>
          <a:off x="582645" y="1178"/>
          <a:ext cx="2174490" cy="1304694"/>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Coaching</a:t>
          </a:r>
        </a:p>
      </dsp:txBody>
      <dsp:txXfrm>
        <a:off x="582645" y="1178"/>
        <a:ext cx="2174490" cy="1304694"/>
      </dsp:txXfrm>
    </dsp:sp>
    <dsp:sp modelId="{6ECCCA97-75DB-44FC-800F-7318DAF0F52E}">
      <dsp:nvSpPr>
        <dsp:cNvPr id="0" name=""/>
        <dsp:cNvSpPr/>
      </dsp:nvSpPr>
      <dsp:spPr>
        <a:xfrm>
          <a:off x="2974584" y="1178"/>
          <a:ext cx="2174490" cy="1304694"/>
        </a:xfrm>
        <a:prstGeom prst="rect">
          <a:avLst/>
        </a:prstGeom>
        <a:solidFill>
          <a:schemeClr val="accent4">
            <a:shade val="80000"/>
            <a:hueOff val="77593"/>
            <a:satOff val="-5125"/>
            <a:lumOff val="3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Conflict management</a:t>
          </a:r>
        </a:p>
      </dsp:txBody>
      <dsp:txXfrm>
        <a:off x="2974584" y="1178"/>
        <a:ext cx="2174490" cy="1304694"/>
      </dsp:txXfrm>
    </dsp:sp>
    <dsp:sp modelId="{2E5E6825-B9CD-4C2E-A3DA-1EE7003FF38D}">
      <dsp:nvSpPr>
        <dsp:cNvPr id="0" name=""/>
        <dsp:cNvSpPr/>
      </dsp:nvSpPr>
      <dsp:spPr>
        <a:xfrm>
          <a:off x="5366524" y="1178"/>
          <a:ext cx="2174490" cy="1304694"/>
        </a:xfrm>
        <a:prstGeom prst="rect">
          <a:avLst/>
        </a:prstGeom>
        <a:solidFill>
          <a:schemeClr val="accent4">
            <a:shade val="80000"/>
            <a:hueOff val="155186"/>
            <a:satOff val="-10249"/>
            <a:lumOff val="7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Trust building</a:t>
          </a:r>
        </a:p>
      </dsp:txBody>
      <dsp:txXfrm>
        <a:off x="5366524" y="1178"/>
        <a:ext cx="2174490" cy="1304694"/>
      </dsp:txXfrm>
    </dsp:sp>
    <dsp:sp modelId="{BE1C893C-761D-474C-A6EC-5F188B3C5033}">
      <dsp:nvSpPr>
        <dsp:cNvPr id="0" name=""/>
        <dsp:cNvSpPr/>
      </dsp:nvSpPr>
      <dsp:spPr>
        <a:xfrm>
          <a:off x="7758464" y="1178"/>
          <a:ext cx="2174490" cy="1304694"/>
        </a:xfrm>
        <a:prstGeom prst="rect">
          <a:avLst/>
        </a:prstGeom>
        <a:solidFill>
          <a:schemeClr val="accent4">
            <a:shade val="80000"/>
            <a:hueOff val="232779"/>
            <a:satOff val="-15373"/>
            <a:lumOff val="10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Negotiation</a:t>
          </a:r>
        </a:p>
      </dsp:txBody>
      <dsp:txXfrm>
        <a:off x="7758464" y="1178"/>
        <a:ext cx="2174490" cy="1304694"/>
      </dsp:txXfrm>
    </dsp:sp>
    <dsp:sp modelId="{08141F08-03DF-48F2-93A6-05F3721D5C12}">
      <dsp:nvSpPr>
        <dsp:cNvPr id="0" name=""/>
        <dsp:cNvSpPr/>
      </dsp:nvSpPr>
      <dsp:spPr>
        <a:xfrm>
          <a:off x="582645" y="1523321"/>
          <a:ext cx="2174490" cy="1304694"/>
        </a:xfrm>
        <a:prstGeom prst="rect">
          <a:avLst/>
        </a:prstGeom>
        <a:solidFill>
          <a:schemeClr val="accent4">
            <a:shade val="80000"/>
            <a:hueOff val="310371"/>
            <a:satOff val="-20498"/>
            <a:lumOff val="14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Political and cultural awareness</a:t>
          </a:r>
        </a:p>
      </dsp:txBody>
      <dsp:txXfrm>
        <a:off x="582645" y="1523321"/>
        <a:ext cx="2174490" cy="1304694"/>
      </dsp:txXfrm>
    </dsp:sp>
    <dsp:sp modelId="{3D0DCCD4-0447-4E0F-BCB1-3339AF90AF60}">
      <dsp:nvSpPr>
        <dsp:cNvPr id="0" name=""/>
        <dsp:cNvSpPr/>
      </dsp:nvSpPr>
      <dsp:spPr>
        <a:xfrm>
          <a:off x="2974584" y="1523321"/>
          <a:ext cx="2174490" cy="1304694"/>
        </a:xfrm>
        <a:prstGeom prst="rect">
          <a:avLst/>
        </a:prstGeom>
        <a:solidFill>
          <a:schemeClr val="accent4">
            <a:shade val="80000"/>
            <a:hueOff val="387964"/>
            <a:satOff val="-25622"/>
            <a:lumOff val="18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Decision making</a:t>
          </a:r>
        </a:p>
      </dsp:txBody>
      <dsp:txXfrm>
        <a:off x="2974584" y="1523321"/>
        <a:ext cx="2174490" cy="1304694"/>
      </dsp:txXfrm>
    </dsp:sp>
    <dsp:sp modelId="{65A588FA-D7AA-4360-9F8B-3F5D11312244}">
      <dsp:nvSpPr>
        <dsp:cNvPr id="0" name=""/>
        <dsp:cNvSpPr/>
      </dsp:nvSpPr>
      <dsp:spPr>
        <a:xfrm>
          <a:off x="5366524" y="1523321"/>
          <a:ext cx="2174490" cy="1304694"/>
        </a:xfrm>
        <a:prstGeom prst="rect">
          <a:avLst/>
        </a:prstGeom>
        <a:solidFill>
          <a:schemeClr val="accent4">
            <a:shade val="80000"/>
            <a:hueOff val="465557"/>
            <a:satOff val="-30747"/>
            <a:lumOff val="219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Influencing</a:t>
          </a:r>
        </a:p>
      </dsp:txBody>
      <dsp:txXfrm>
        <a:off x="5366524" y="1523321"/>
        <a:ext cx="2174490" cy="1304694"/>
      </dsp:txXfrm>
    </dsp:sp>
    <dsp:sp modelId="{E3142CA0-D9DF-4C4E-902C-DE1239A28917}">
      <dsp:nvSpPr>
        <dsp:cNvPr id="0" name=""/>
        <dsp:cNvSpPr/>
      </dsp:nvSpPr>
      <dsp:spPr>
        <a:xfrm>
          <a:off x="7758464" y="1523321"/>
          <a:ext cx="2174490" cy="1304694"/>
        </a:xfrm>
        <a:prstGeom prst="rect">
          <a:avLst/>
        </a:prstGeom>
        <a:solidFill>
          <a:schemeClr val="accent4">
            <a:shade val="80000"/>
            <a:hueOff val="543150"/>
            <a:satOff val="-35871"/>
            <a:lumOff val="255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Communication</a:t>
          </a:r>
        </a:p>
      </dsp:txBody>
      <dsp:txXfrm>
        <a:off x="7758464" y="1523321"/>
        <a:ext cx="2174490" cy="1304694"/>
      </dsp:txXfrm>
    </dsp:sp>
    <dsp:sp modelId="{45ED444C-01A8-4FE3-B1EA-AFD4AE320E38}">
      <dsp:nvSpPr>
        <dsp:cNvPr id="0" name=""/>
        <dsp:cNvSpPr/>
      </dsp:nvSpPr>
      <dsp:spPr>
        <a:xfrm>
          <a:off x="1778615" y="3045465"/>
          <a:ext cx="2174490" cy="1304694"/>
        </a:xfrm>
        <a:prstGeom prst="rect">
          <a:avLst/>
        </a:prstGeom>
        <a:solidFill>
          <a:schemeClr val="accent4">
            <a:shade val="80000"/>
            <a:hueOff val="620743"/>
            <a:satOff val="-40996"/>
            <a:lumOff val="29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Motivation</a:t>
          </a:r>
        </a:p>
      </dsp:txBody>
      <dsp:txXfrm>
        <a:off x="1778615" y="3045465"/>
        <a:ext cx="2174490" cy="1304694"/>
      </dsp:txXfrm>
    </dsp:sp>
    <dsp:sp modelId="{3ACC46FD-3E05-4B1C-A259-FFD39645D311}">
      <dsp:nvSpPr>
        <dsp:cNvPr id="0" name=""/>
        <dsp:cNvSpPr/>
      </dsp:nvSpPr>
      <dsp:spPr>
        <a:xfrm>
          <a:off x="4170554" y="3045465"/>
          <a:ext cx="2174490" cy="1304694"/>
        </a:xfrm>
        <a:prstGeom prst="rect">
          <a:avLst/>
        </a:prstGeom>
        <a:solidFill>
          <a:schemeClr val="accent4">
            <a:shade val="80000"/>
            <a:hueOff val="698336"/>
            <a:satOff val="-46120"/>
            <a:lumOff val="32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Team building</a:t>
          </a:r>
        </a:p>
      </dsp:txBody>
      <dsp:txXfrm>
        <a:off x="4170554" y="3045465"/>
        <a:ext cx="2174490" cy="1304694"/>
      </dsp:txXfrm>
    </dsp:sp>
    <dsp:sp modelId="{4F1F4DCE-632B-465D-B5DA-908F0BABB53F}">
      <dsp:nvSpPr>
        <dsp:cNvPr id="0" name=""/>
        <dsp:cNvSpPr/>
      </dsp:nvSpPr>
      <dsp:spPr>
        <a:xfrm>
          <a:off x="6562494" y="3045465"/>
          <a:ext cx="2174490" cy="1304694"/>
        </a:xfrm>
        <a:prstGeom prst="rect">
          <a:avLst/>
        </a:prstGeom>
        <a:solidFill>
          <a:schemeClr val="accent4">
            <a:shade val="80000"/>
            <a:hueOff val="775929"/>
            <a:satOff val="-51245"/>
            <a:lumOff val="365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Leadership</a:t>
          </a:r>
        </a:p>
      </dsp:txBody>
      <dsp:txXfrm>
        <a:off x="6562494" y="3045465"/>
        <a:ext cx="2174490" cy="130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86D6E-B1F7-4219-B5D5-1AA19329D700}">
      <dsp:nvSpPr>
        <dsp:cNvPr id="0" name=""/>
        <dsp:cNvSpPr/>
      </dsp:nvSpPr>
      <dsp:spPr>
        <a:xfrm>
          <a:off x="0" y="573683"/>
          <a:ext cx="2464593" cy="14787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Concepts and Structure</a:t>
          </a:r>
        </a:p>
      </dsp:txBody>
      <dsp:txXfrm>
        <a:off x="0" y="573683"/>
        <a:ext cx="2464593" cy="1478756"/>
      </dsp:txXfrm>
    </dsp:sp>
    <dsp:sp modelId="{C77FAD00-3AB0-40DF-B0E1-8473A899AFF9}">
      <dsp:nvSpPr>
        <dsp:cNvPr id="0" name=""/>
        <dsp:cNvSpPr/>
      </dsp:nvSpPr>
      <dsp:spPr>
        <a:xfrm>
          <a:off x="2711053" y="573683"/>
          <a:ext cx="2464593" cy="147875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Common methods and rules</a:t>
          </a:r>
        </a:p>
      </dsp:txBody>
      <dsp:txXfrm>
        <a:off x="2711053" y="573683"/>
        <a:ext cx="2464593" cy="1478756"/>
      </dsp:txXfrm>
    </dsp:sp>
    <dsp:sp modelId="{7CC9F036-A5F1-4E2D-9D6E-B3CA00D79798}">
      <dsp:nvSpPr>
        <dsp:cNvPr id="0" name=""/>
        <dsp:cNvSpPr/>
      </dsp:nvSpPr>
      <dsp:spPr>
        <a:xfrm>
          <a:off x="5422106" y="573683"/>
          <a:ext cx="2464593" cy="147875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Standardize Delivery</a:t>
          </a:r>
        </a:p>
      </dsp:txBody>
      <dsp:txXfrm>
        <a:off x="5422106" y="573683"/>
        <a:ext cx="2464593" cy="1478756"/>
      </dsp:txXfrm>
    </dsp:sp>
    <dsp:sp modelId="{F3A24585-4447-406C-9F55-C987C0329398}">
      <dsp:nvSpPr>
        <dsp:cNvPr id="0" name=""/>
        <dsp:cNvSpPr/>
      </dsp:nvSpPr>
      <dsp:spPr>
        <a:xfrm>
          <a:off x="1355526" y="2298898"/>
          <a:ext cx="2464593" cy="147875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Provide a Framework for management</a:t>
          </a:r>
        </a:p>
      </dsp:txBody>
      <dsp:txXfrm>
        <a:off x="1355526" y="2298898"/>
        <a:ext cx="2464593" cy="1478756"/>
      </dsp:txXfrm>
    </dsp:sp>
    <dsp:sp modelId="{EF512D54-8D71-433E-801F-A9D5C7B2CCB0}">
      <dsp:nvSpPr>
        <dsp:cNvPr id="0" name=""/>
        <dsp:cNvSpPr/>
      </dsp:nvSpPr>
      <dsp:spPr>
        <a:xfrm>
          <a:off x="4066579" y="2298898"/>
          <a:ext cx="2464593" cy="147875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Procedure and steps</a:t>
          </a:r>
        </a:p>
      </dsp:txBody>
      <dsp:txXfrm>
        <a:off x="4066579" y="2298898"/>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B638D-0788-4BF2-8933-46F526B44B8D}">
      <dsp:nvSpPr>
        <dsp:cNvPr id="0" name=""/>
        <dsp:cNvSpPr/>
      </dsp:nvSpPr>
      <dsp:spPr>
        <a:xfrm rot="5400000">
          <a:off x="3693106" y="110865"/>
          <a:ext cx="1660905" cy="1444988"/>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TT" sz="1600" kern="1200">
              <a:solidFill>
                <a:schemeClr val="accent6"/>
              </a:solidFill>
            </a:rPr>
            <a:t>Reduce Waste</a:t>
          </a:r>
          <a:endParaRPr lang="en-TT" sz="1600" kern="1200" dirty="0">
            <a:solidFill>
              <a:schemeClr val="accent6"/>
            </a:solidFill>
          </a:endParaRPr>
        </a:p>
      </dsp:txBody>
      <dsp:txXfrm rot="-5400000">
        <a:off x="4026241" y="261731"/>
        <a:ext cx="994634" cy="1143257"/>
      </dsp:txXfrm>
    </dsp:sp>
    <dsp:sp modelId="{0EB43714-8E59-4C9F-B8F3-6C02E2D70F57}">
      <dsp:nvSpPr>
        <dsp:cNvPr id="0" name=""/>
        <dsp:cNvSpPr/>
      </dsp:nvSpPr>
      <dsp:spPr>
        <a:xfrm>
          <a:off x="5289901" y="335087"/>
          <a:ext cx="1853570" cy="996543"/>
        </a:xfrm>
        <a:prstGeom prst="rect">
          <a:avLst/>
        </a:prstGeom>
        <a:noFill/>
        <a:ln>
          <a:noFill/>
        </a:ln>
        <a:effectLst/>
      </dsp:spPr>
      <dsp:style>
        <a:lnRef idx="0">
          <a:scrgbClr r="0" g="0" b="0"/>
        </a:lnRef>
        <a:fillRef idx="0">
          <a:scrgbClr r="0" g="0" b="0"/>
        </a:fillRef>
        <a:effectRef idx="0">
          <a:scrgbClr r="0" g="0" b="0"/>
        </a:effectRef>
        <a:fontRef idx="minor"/>
      </dsp:style>
    </dsp:sp>
    <dsp:sp modelId="{819B1D8B-59CD-4DB0-B328-E934ADDD8A48}">
      <dsp:nvSpPr>
        <dsp:cNvPr id="0" name=""/>
        <dsp:cNvSpPr/>
      </dsp:nvSpPr>
      <dsp:spPr>
        <a:xfrm rot="5400000">
          <a:off x="2132519" y="110865"/>
          <a:ext cx="1660905" cy="1444988"/>
        </a:xfrm>
        <a:prstGeom prst="hexagon">
          <a:avLst>
            <a:gd name="adj" fmla="val 25000"/>
            <a:gd name="vf" fmla="val 115470"/>
          </a:avLst>
        </a:prstGeom>
        <a:gradFill rotWithShape="0">
          <a:gsLst>
            <a:gs pos="0">
              <a:schemeClr val="accent4">
                <a:hueOff val="-361982"/>
                <a:satOff val="0"/>
                <a:lumOff val="-2628"/>
                <a:alphaOff val="0"/>
                <a:satMod val="103000"/>
                <a:lumMod val="102000"/>
                <a:tint val="94000"/>
              </a:schemeClr>
            </a:gs>
            <a:gs pos="50000">
              <a:schemeClr val="accent4">
                <a:hueOff val="-361982"/>
                <a:satOff val="0"/>
                <a:lumOff val="-2628"/>
                <a:alphaOff val="0"/>
                <a:satMod val="110000"/>
                <a:lumMod val="100000"/>
                <a:shade val="100000"/>
              </a:schemeClr>
            </a:gs>
            <a:gs pos="100000">
              <a:schemeClr val="accent4">
                <a:hueOff val="-361982"/>
                <a:satOff val="0"/>
                <a:lumOff val="-2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TT" sz="1600" kern="1200" dirty="0">
              <a:solidFill>
                <a:schemeClr val="accent6"/>
              </a:solidFill>
            </a:rPr>
            <a:t>Focus on Customer Needs</a:t>
          </a:r>
        </a:p>
      </dsp:txBody>
      <dsp:txXfrm rot="-5400000">
        <a:off x="2465654" y="261731"/>
        <a:ext cx="994634" cy="1143257"/>
      </dsp:txXfrm>
    </dsp:sp>
    <dsp:sp modelId="{917119A7-FFC1-4C2F-AAA8-DC840AFE57D9}">
      <dsp:nvSpPr>
        <dsp:cNvPr id="0" name=""/>
        <dsp:cNvSpPr/>
      </dsp:nvSpPr>
      <dsp:spPr>
        <a:xfrm rot="5400000">
          <a:off x="2909823" y="1454772"/>
          <a:ext cx="1660905" cy="1576727"/>
        </a:xfrm>
        <a:prstGeom prst="hexagon">
          <a:avLst>
            <a:gd name="adj" fmla="val 25000"/>
            <a:gd name="vf" fmla="val 115470"/>
          </a:avLst>
        </a:prstGeom>
        <a:gradFill rotWithShape="0">
          <a:gsLst>
            <a:gs pos="0">
              <a:schemeClr val="accent4">
                <a:hueOff val="-723963"/>
                <a:satOff val="0"/>
                <a:lumOff val="-5255"/>
                <a:alphaOff val="0"/>
                <a:satMod val="103000"/>
                <a:lumMod val="102000"/>
                <a:tint val="94000"/>
              </a:schemeClr>
            </a:gs>
            <a:gs pos="50000">
              <a:schemeClr val="accent4">
                <a:hueOff val="-723963"/>
                <a:satOff val="0"/>
                <a:lumOff val="-5255"/>
                <a:alphaOff val="0"/>
                <a:satMod val="110000"/>
                <a:lumMod val="100000"/>
                <a:shade val="100000"/>
              </a:schemeClr>
            </a:gs>
            <a:gs pos="100000">
              <a:schemeClr val="accent4">
                <a:hueOff val="-723963"/>
                <a:satOff val="0"/>
                <a:lumOff val="-52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TT" sz="1600" kern="1200">
              <a:solidFill>
                <a:schemeClr val="accent6"/>
              </a:solidFill>
            </a:rPr>
            <a:t>Faster detection of Issues</a:t>
          </a:r>
          <a:endParaRPr lang="en-TT" sz="1600" kern="1200" dirty="0">
            <a:solidFill>
              <a:schemeClr val="accent6"/>
            </a:solidFill>
          </a:endParaRPr>
        </a:p>
      </dsp:txBody>
      <dsp:txXfrm rot="-5400000">
        <a:off x="3208041" y="1682486"/>
        <a:ext cx="1064469" cy="1121299"/>
      </dsp:txXfrm>
    </dsp:sp>
    <dsp:sp modelId="{75A71370-F315-4F40-A03D-055EDEBA490F}">
      <dsp:nvSpPr>
        <dsp:cNvPr id="0" name=""/>
        <dsp:cNvSpPr/>
      </dsp:nvSpPr>
      <dsp:spPr>
        <a:xfrm>
          <a:off x="441139" y="1726557"/>
          <a:ext cx="1793778" cy="996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TT" sz="2000" kern="1200" dirty="0">
              <a:solidFill>
                <a:schemeClr val="tx1"/>
              </a:solidFill>
            </a:rPr>
            <a:t>Agile Benefits To Project Management</a:t>
          </a:r>
        </a:p>
      </dsp:txBody>
      <dsp:txXfrm>
        <a:off x="441139" y="1726557"/>
        <a:ext cx="1793778" cy="996543"/>
      </dsp:txXfrm>
    </dsp:sp>
    <dsp:sp modelId="{C9746771-FF8C-4BA9-BF55-794970504616}">
      <dsp:nvSpPr>
        <dsp:cNvPr id="0" name=""/>
        <dsp:cNvSpPr/>
      </dsp:nvSpPr>
      <dsp:spPr>
        <a:xfrm rot="5400000">
          <a:off x="4470410" y="1520641"/>
          <a:ext cx="1660905" cy="1444988"/>
        </a:xfrm>
        <a:prstGeom prst="hexagon">
          <a:avLst>
            <a:gd name="adj" fmla="val 25000"/>
            <a:gd name="vf" fmla="val 115470"/>
          </a:avLst>
        </a:prstGeom>
        <a:gradFill rotWithShape="0">
          <a:gsLst>
            <a:gs pos="0">
              <a:schemeClr val="accent4">
                <a:hueOff val="-1085945"/>
                <a:satOff val="0"/>
                <a:lumOff val="-7883"/>
                <a:alphaOff val="0"/>
                <a:satMod val="103000"/>
                <a:lumMod val="102000"/>
                <a:tint val="94000"/>
              </a:schemeClr>
            </a:gs>
            <a:gs pos="50000">
              <a:schemeClr val="accent4">
                <a:hueOff val="-1085945"/>
                <a:satOff val="0"/>
                <a:lumOff val="-7883"/>
                <a:alphaOff val="0"/>
                <a:satMod val="110000"/>
                <a:lumMod val="100000"/>
                <a:shade val="100000"/>
              </a:schemeClr>
            </a:gs>
            <a:gs pos="100000">
              <a:schemeClr val="accent4">
                <a:hueOff val="-1085945"/>
                <a:satOff val="0"/>
                <a:lumOff val="-7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TT" sz="1600" kern="1200">
              <a:solidFill>
                <a:schemeClr val="accent6"/>
              </a:solidFill>
            </a:rPr>
            <a:t>Increased Flexibility</a:t>
          </a:r>
          <a:endParaRPr lang="en-TT" sz="1600" kern="1200" dirty="0">
            <a:solidFill>
              <a:schemeClr val="accent6"/>
            </a:solidFill>
          </a:endParaRPr>
        </a:p>
      </dsp:txBody>
      <dsp:txXfrm rot="-5400000">
        <a:off x="4803545" y="1671507"/>
        <a:ext cx="994634" cy="1143257"/>
      </dsp:txXfrm>
    </dsp:sp>
    <dsp:sp modelId="{CF15A184-BA46-4222-8007-DE2F36AF4FAD}">
      <dsp:nvSpPr>
        <dsp:cNvPr id="0" name=""/>
        <dsp:cNvSpPr/>
      </dsp:nvSpPr>
      <dsp:spPr>
        <a:xfrm rot="5400000">
          <a:off x="3693106" y="2930418"/>
          <a:ext cx="1660905" cy="1444988"/>
        </a:xfrm>
        <a:prstGeom prst="hexagon">
          <a:avLst>
            <a:gd name="adj" fmla="val 25000"/>
            <a:gd name="vf" fmla="val 115470"/>
          </a:avLst>
        </a:prstGeom>
        <a:gradFill rotWithShape="0">
          <a:gsLst>
            <a:gs pos="0">
              <a:schemeClr val="accent4">
                <a:hueOff val="-1447927"/>
                <a:satOff val="0"/>
                <a:lumOff val="-10510"/>
                <a:alphaOff val="0"/>
                <a:satMod val="103000"/>
                <a:lumMod val="102000"/>
                <a:tint val="94000"/>
              </a:schemeClr>
            </a:gs>
            <a:gs pos="50000">
              <a:schemeClr val="accent4">
                <a:hueOff val="-1447927"/>
                <a:satOff val="0"/>
                <a:lumOff val="-10510"/>
                <a:alphaOff val="0"/>
                <a:satMod val="110000"/>
                <a:lumMod val="100000"/>
                <a:shade val="100000"/>
              </a:schemeClr>
            </a:gs>
            <a:gs pos="100000">
              <a:schemeClr val="accent4">
                <a:hueOff val="-1447927"/>
                <a:satOff val="0"/>
                <a:lumOff val="-105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TT" sz="1400" kern="1200">
              <a:solidFill>
                <a:schemeClr val="accent6"/>
              </a:solidFill>
            </a:rPr>
            <a:t>Increased Adaptability</a:t>
          </a:r>
          <a:endParaRPr lang="en-TT" sz="1400" kern="1200" dirty="0">
            <a:solidFill>
              <a:schemeClr val="accent6"/>
            </a:solidFill>
          </a:endParaRPr>
        </a:p>
      </dsp:txBody>
      <dsp:txXfrm rot="-5400000">
        <a:off x="4026241" y="3081284"/>
        <a:ext cx="994634" cy="1143257"/>
      </dsp:txXfrm>
    </dsp:sp>
    <dsp:sp modelId="{A60BF12E-890A-4655-BBA3-0192B3DD3023}">
      <dsp:nvSpPr>
        <dsp:cNvPr id="0" name=""/>
        <dsp:cNvSpPr/>
      </dsp:nvSpPr>
      <dsp:spPr>
        <a:xfrm>
          <a:off x="5289901" y="3154641"/>
          <a:ext cx="1853570" cy="996543"/>
        </a:xfrm>
        <a:prstGeom prst="rect">
          <a:avLst/>
        </a:prstGeom>
        <a:noFill/>
        <a:ln>
          <a:noFill/>
        </a:ln>
        <a:effectLst/>
      </dsp:spPr>
      <dsp:style>
        <a:lnRef idx="0">
          <a:scrgbClr r="0" g="0" b="0"/>
        </a:lnRef>
        <a:fillRef idx="0">
          <a:scrgbClr r="0" g="0" b="0"/>
        </a:fillRef>
        <a:effectRef idx="0">
          <a:scrgbClr r="0" g="0" b="0"/>
        </a:effectRef>
        <a:fontRef idx="minor"/>
      </dsp:style>
    </dsp:sp>
    <dsp:sp modelId="{5E92189C-27EE-46AE-89C4-973B358C842D}">
      <dsp:nvSpPr>
        <dsp:cNvPr id="0" name=""/>
        <dsp:cNvSpPr/>
      </dsp:nvSpPr>
      <dsp:spPr>
        <a:xfrm rot="5400000">
          <a:off x="2132519" y="2930418"/>
          <a:ext cx="1660905" cy="1444988"/>
        </a:xfrm>
        <a:prstGeom prst="hexagon">
          <a:avLst>
            <a:gd name="adj" fmla="val 25000"/>
            <a:gd name="vf" fmla="val 115470"/>
          </a:avLst>
        </a:prstGeom>
        <a:gradFill rotWithShape="0">
          <a:gsLst>
            <a:gs pos="0">
              <a:schemeClr val="accent4">
                <a:hueOff val="-1809909"/>
                <a:satOff val="0"/>
                <a:lumOff val="-13138"/>
                <a:alphaOff val="0"/>
                <a:satMod val="103000"/>
                <a:lumMod val="102000"/>
                <a:tint val="94000"/>
              </a:schemeClr>
            </a:gs>
            <a:gs pos="50000">
              <a:schemeClr val="accent4">
                <a:hueOff val="-1809909"/>
                <a:satOff val="0"/>
                <a:lumOff val="-13138"/>
                <a:alphaOff val="0"/>
                <a:satMod val="110000"/>
                <a:lumMod val="100000"/>
                <a:shade val="100000"/>
              </a:schemeClr>
            </a:gs>
            <a:gs pos="100000">
              <a:schemeClr val="accent4">
                <a:hueOff val="-1809909"/>
                <a:satOff val="0"/>
                <a:lumOff val="-131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TT" sz="1400" kern="1200">
              <a:solidFill>
                <a:schemeClr val="accent6"/>
              </a:solidFill>
            </a:rPr>
            <a:t>Faster Turnaround</a:t>
          </a:r>
          <a:endParaRPr lang="en-TT" sz="1400" kern="1200" dirty="0">
            <a:solidFill>
              <a:schemeClr val="accent6"/>
            </a:solidFill>
          </a:endParaRPr>
        </a:p>
      </dsp:txBody>
      <dsp:txXfrm rot="-5400000">
        <a:off x="2465654" y="3081284"/>
        <a:ext cx="994634" cy="11432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6-26T23:58:24.411"/>
    </inkml:context>
    <inkml:brush xml:id="br0">
      <inkml:brushProperty name="width" value="0.05292" units="cm"/>
      <inkml:brushProperty name="height" value="0.05292" units="cm"/>
      <inkml:brushProperty name="color" value="#00B050"/>
    </inkml:brush>
  </inkml:definitions>
  <inkml:trace contextRef="#ctx0" brushRef="#br0">15309 13014 944 0,'0'0'357'0,"0"0"-278"15,0 0 16-15,0 0 62 16,0 0-31-16,0 0-36 15,0 0-16-15,-7-17-17 16,7 14-17-16,0-1-16 16,0-8-20-16,34-7-4 0,16-4 0 15,16-4 0 1,-1 5 0-16,-7 8 0 0,-18 9 0 16,-16 5 0-16,-13 0 0 15,-9 0 0 1,0 0 0-16,2 8 0 0,-4 13 0 15,0 12 0-15,0 5 0 16,0 4 0-16,0 6 0 16,-12 2 0-16,1 0 0 15,1 6 0-15,2 2 0 16,1 1 0-16,1 5 0 16,2-4 0-16,-2-4 0 15,4-3 0-15,2-14 0 0,0-6 0 16,0-11 0-1,0-7 0-15,0-2 0 0,0-5 0 16,0-6 0-16,0-1 0 16,0-1 0-16,0 0 0 15,0 0 0-15,0 0-117 16,0-21-212-16,0 4-102 16,0 2-367-16</inkml:trace>
  <inkml:trace contextRef="#ctx0" brushRef="#br0" timeOffset="266.36">15347 13401 847 0,'0'0'385'16,"0"0"-303"-16,0 0-47 0,0 0 56 15,0 0-19-15,0 0 35 16,128-24 12-16,-40-2-24 15,7-6-42-15,-14 0 0 16,-12 3-16-16,-20 11-12 16,-15 8-11-16,-12 7-12 15,-9 1-2-15,-3 2-5 16,-7 0-58-16,3 0-115 16,-6 0-245-16,0 0-150 15</inkml:trace>
  <inkml:trace contextRef="#ctx0" brushRef="#br0" timeOffset="1199.97">15158 11394 847 0,'0'0'290'0,"0"0"-234"16,0 0-44-16,0 0 57 15,0 0 1-15,0 0-23 16,0 0 42-16,170-80-43 16,-97 59-26-16,-9 6 3 15,-8 5 0-15,-11 6 13 16,-14 4 7-16,-11 0-7 16,-6 0-9-16,-8 9 14 15,-1 21 11-15,-3 10 28 16,-2 9-24-16,0 3-17 0,0 1-3 15,0 1-27 1,-7 5-9-16,-1 2 0 0,-1-1 0 16,2-4 0-16,2-6 0 15,3-6 0-15,2-10 0 16,0-6 0-16,0-7 0 16,0-10 0-16,0-3 0 15,0-4 0-15,0-2 0 16,0-2-67-16,0 0-66 15,0 0-77-15,0-14-58 16,0 1-203-16,0-6-183 16</inkml:trace>
  <inkml:trace contextRef="#ctx0" brushRef="#br0" timeOffset="1716.33">15334 11718 617 0,'0'0'374'15,"0"0"-284"-15,0 0-41 16,0 0 66-16,0 0-28 16,0 0-47-16,0-15-4 15,62-1 80-15,17-4-5 16,5-4-50-16,-1-1-3 16,-10 3-7-16,-11 6-9 15,-8 2 9-15,-7 2-6 0,-7 4-13 16,-9 1 2-16,-11 2 4 15,-9 5-38-15,-6-1 0 16,-3 1 0-16,-2 0 0 16,0 0 0-16,0 0 0 15,0 0 0-15,0 0 0 16,0 0 0-16,0 0 0 16,0 0 0-16,0 0 0 15,0 0 0-15,0 0 0 16,0 0 0-16,0 0 0 15,0 0 0-15,0 0 0 16,0 0 0-16,0 0 0 16,0 0 0-16,0 0 0 15,0 0 0-15,0 0 0 0,0 0 0 16,0 0 0-16,0 0 0 16,0 0 0-16,0 0 0 15,0 0 0-15,0 0 0 16,0 0 0-16,0 0 0 15,0 0 0-15,0 0 0 16,0 0 0-16,0 0 0 16,0 0-202-16,0 0-211 15,0 0-511-15</inkml:trace>
  <inkml:trace contextRef="#ctx0" brushRef="#br0" timeOffset="3349.65">13044 7435 1155 0,'0'0'199'16,"0"0"-85"-16,0 0 0 15,0 0 25-15,0 0-32 16,0 0-27-16,-23-20-10 15,23 18-25-15,0 0-21 16,0 0-24-16,7-4 0 0,31-2 0 16,17-6 0-1,24-2 0-15,8-4 0 0,-5 6 0 16,-8 2 0-16,-14 4 0 16,-14 6 0-16,-12 2 0 15,-12 0 0-15,-11 0 0 16,-7 0 0-16,-2 0 0 15,-2 16 0-15,0 8 0 16,0 9 0-16,0 13 0 16,0 7 0-16,-6 8 0 15,-9-1 0-15,-1 1 0 16,1-2 0-16,3-9 0 16,5-4 0-16,3-8 0 15,0-6 0-15,4-7 0 16,0-6 0-16,0-7 0 0,0-6 0 15,0-2 0 1,0-4 0-16,0 0 0 0,0 0 0 16,-2 0-68-16,2-13-134 15,-2-1-108-15,2-3-186 16</inkml:trace>
  <inkml:trace contextRef="#ctx0" brushRef="#br0" timeOffset="3667.15">13253 7657 999 0,'0'0'156'0,"0"0"-110"16,0 0 92-16,0 0-23 15,0 0-19-15,0 0 15 16,120-5-13-16,-46-15-15 15,4-6-13-15,-9 2-22 16,-12 2-19-16,-14 8-3 16,-11 3-14-16,-8 5-7 15,-4 1-5-15,-2 0 2 16,-5 2-2-16,0 3-1 16,-6 0-1-16,-2 0-27 15,-5 0-56-15,0 0-43 0,0 3-87 16,0 7-155-1,-3 0-313-15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15:53:23.036"/>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10068 17587 740 0,'0'0'141'0,"0"0"-51"16,0 0-88-16,0 0 6 15,0 0 61-15,0 0 22 16,0 0-20-16,0 0-34 16,38 77 13-16,-20-49-16 15,2 6-33-15,0-6 53 16,-2-2-11-16,-3 0-11 16,-1-15-15-16,1-1 20 15,6-10-30-15,12 0 0 0,15-29 11 16,17-29-4-16,7-18-14 15,8-8-14-15,0 3-78 16,1 9-47-16,-58 54-77 16,-4 7-141-16</inkml:trace>
  <inkml:trace contextRef="#ctx0" brushRef="#br0" timeOffset="1160.25">28614 17762 815 0,'0'0'97'0,"0"0"-70"0,0 0 71 16,0 0-1-16,0 0 0 16,0 0-18-16,32 28 2 15,13-70 2-15,15-10-22 16,11-10-5-16,2 4-16 15,-4-1-24-15,-1-3-6 16,-4 8-10-16,-2 1-3 16,-3 9-64-16,-9 7-112 15,-42 32-189-15,-8 5-672 16</inkml:trace>
  <inkml:trace contextRef="#ctx0" brushRef="#br1" timeOffset="159129.81">12572 13193 651 0,'0'0'171'15,"0"0"-70"-15,0 0-23 0,31-119 31 16,-17 97-17-16,-1 3-11 16,-2 2-19-16,-3 4-7 15,-4 6 4-15,-4 5-10 16,0 2-14-16,0 0-15 0,0 0-9 15,-21 12 11 1,-8 18-17-16,-2 4 1 0,7 4 2 16,4 0-2-16,8-4 0 15,10-3-1-15,2-8-1 16,0-6 0-16,10-7 3 16,17-10 2-16,6 0 7 15,7-22 6-15,2-19-1 16,1-3-10-16,-6-4-6 15,-8 0-1-15,-11 4 1 16,-11 0-4-16,-7 6 5 16,0 6-4-16,-12 5-1 15,-19 12 2-15,-6 9-3 16,-3 6-1-16,-3 0-1 16,-1 31 2-16,-1 12-3 0,3 9 3 15,6 3 0-15,9 1 0 16,16-4-1-16,11-3 1 15,0-11-3-15,9-5 3 16,20-14 0-16,4-10 0 16,7-9 2-16,3 0 2 15,1-24 0-15,-4-8-3 16,-3-5 2-16,-8 1-2 16,-12-2 0-16,-9 5 3 15,-8 2-4-15,0 6-1 0,0 6 1 16,-21 7 0-16,-4 6-1 15,-2 6 0-15,-4 0-3 16,-2 10 1-16,-3 23 0 16,5 4 0-16,4 1 3 15,7 1 0-15,11-9 0 16,9-6-2 0,0-9 2-16,0-7-1 0,27-8 1 15,4 0 4-15,5-8 1 16,1-21-1-16,-1-8 0 15,-3-3-2-15,-10 0 0 16,-9 8 0-16,-14 4-1 16,0 9 1-16,-8 11-1 0,-23 8-1 15,-11 0-2-15,-7 7-3 16,2 25 5-16,0 10-2 16,7 0 0-16,14 0 2 15,10-7 0-15,14-12 0 16,2-5 0-16,7-12 4 15,28-6 3-15,17-6 9 16,6-31 3-16,-1-10-4 16,-5-5-9-16,-15 5-4 15,-14 8 2-15,-19 7 0 0,-4 9 4 16,-17 11 9 0,-30 12-7-16,-9 0-3 15,0 18 0-15,7 17-1 16,18 5-6-16,19 4-3 0,12 5-1 15,12 1-70-15,9-33-197 16,-2-3-424-16</inkml:trace>
  <inkml:trace contextRef="#ctx0" brushRef="#br1" timeOffset="173280.23">23287 12322 566 0,'0'0'168'0,"0"0"-89"15,0 0-6 1,0 0 15-16,0 0 9 15,-129 99-13-15,111-63-14 0,9-7-23 16,9-4-8-16,0-9-2 16,0-9 12-16,14-4-4 15,14-3-8-15,3 0-7 16,8-15-8-16,-3-13-12 16,-1-8-4-16,-6-4-3 15,-6-1-1-15,-10-3 0 16,-9 2 2-16,-4 7-3 15,0 7 3-15,-2 8 2 16,-21 8-3-16,-3 10-2 16,-5 2 0-16,-5 9 6 0,-2 29-2 15,0 12-3 1,3 6 0-16,4 1 2 0,10-7-1 16,13-10-1-16,8-9-1 15,0-12-2-15,20-10 2 16,18-9 3-16,8 0-2 15,8-16 0-15,-3-20 3 16,-2-8-5-16,-9-5-4 16,-12-1-8-16,-11 2 7 15,-15 4 4-15,-2 6 1 16,-9 10 0-16,-20 6 0 16,-6 12 0-16,-6 10 0 15,-1 0 5-15,0 16 1 0,-5 26 4 16,7 8-1-1,6 4 2-15,10-1 1 0,10-9 3 16,14-7 2-16,0-8-5 16,12-11-1-16,21-8 3 15,13-10-7-15,6 0 3 16,4-14-4-16,-3-18-3 16,-8-7-1-16,-10-1-1 15,-15-2 1-15,-13 2-1 16,-7 2 0-16,0 8 2 15,-9 6 0-15,-18 8 0 16,-4 10-2-16,-4 6 1 0,-5 0-2 16,-3 32 3-16,1 10 3 15,9 2-2-15,8-8 1 16,11-6-1-16,14-8 1 16,0-7-1-16,5-9 4 15,31-6 6-15,8 0-3 16,10-13-2-16,-5-12-5 15,-7-6 0-15,-9 1-3 16,-12 4 3-16,-10 2-2 0,-11 4 2 16,0 1 2-1,-7 4-2-15,-26 9-2 0,-12 6-1 16,-6 12-1-16,-7 32-2 16,2 10 2-16,7 2-1 15,11-1 1-15,15-11 0 16,17-11-1-16,6-8 0 15,2-11-1-15,34-12 2 16,13-2 1-16,11-6 3 16,1-29 2-16,-3-4-5 15,-10-4 4-15,-17 7-5 16,-15 10 3-16,-16 6 0 16,0 8 4-16,-22 12 2 15,-27 0-7-15,-13 12-2 0,-6 26-3 16,4 6 2-1,13-3 0-15,15-8 1 0,16-8 0 16,18-11-2-16,2-8-3 16,7-6-3-16,26 0 6 15,11-12 2-15,8-22 4 16,-5-7 0-16,-14 2-3 16,-18 8 1-16,-15 5 3 15,0 6 2-15,-15 9 2 16,-18 2-5-16,-4 7 0 15,9 2-4-15,6 0-1 16,13 2-3-16,9 18-47 16,0 11-81-16,4 4-100 0,7-20-154 15,-4-3-426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1/31/2026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eguardian.com/environment/2021/feb/13/hs2-tunnel-protest-first-many-activist-lazer-sandford"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64131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the idea down into SMART objectives, for example:</a:t>
            </a:r>
          </a:p>
          <a:p>
            <a:r>
              <a:rPr lang="en-US" sz="1200" dirty="0"/>
              <a:t>Design a </a:t>
            </a:r>
            <a:r>
              <a:rPr lang="en-US" dirty="0"/>
              <a:t>restaurant interior that conveys comfort and health by 18 June in line with a budget of £820,000</a:t>
            </a:r>
          </a:p>
          <a:p>
            <a:r>
              <a:rPr lang="en-US" dirty="0"/>
              <a:t>Design a kitchen that is ergonomic with an efficient layout to prepare healthy meals by 18 June in line with a budget of £450,000</a:t>
            </a:r>
          </a:p>
          <a:p>
            <a:r>
              <a:rPr lang="en-US" dirty="0"/>
              <a:t>Purchase all required kitchen and restaurant fixtures and fittings  to begin construction and installation on 18 June, with a total budget of £1,270,000</a:t>
            </a:r>
          </a:p>
          <a:p>
            <a:r>
              <a:rPr lang="en-US" dirty="0"/>
              <a:t>Oversee the installation of the kitchen and restaurant to a high standard with a completion date of 30 July.</a:t>
            </a:r>
          </a:p>
          <a:p>
            <a:r>
              <a:rPr lang="en-US" dirty="0"/>
              <a:t>Conduct market research into the tastes and customer preferences in the area by 11 June.</a:t>
            </a:r>
          </a:p>
          <a:p>
            <a:r>
              <a:rPr lang="en-US" dirty="0"/>
              <a:t>Develop recipes that are delicious and designed with good nutrition using the recommended daily nutritional values by 2 July</a:t>
            </a:r>
          </a:p>
          <a:p>
            <a:r>
              <a:rPr lang="en-US" dirty="0"/>
              <a:t>Establish supplier relationships with key suppliers by 16 July</a:t>
            </a:r>
          </a:p>
          <a:p>
            <a:r>
              <a:rPr lang="en-US" dirty="0"/>
              <a:t>Test recipes with customers and consider feedback by 23 July</a:t>
            </a:r>
          </a:p>
          <a:p>
            <a:r>
              <a:rPr lang="en-US" dirty="0"/>
              <a:t>Final menu confirmed by 30 July</a:t>
            </a:r>
          </a:p>
          <a:p>
            <a:r>
              <a:rPr lang="en-US" sz="1200" dirty="0"/>
              <a:t>Develop marketing assets: logo, branding, tagline and visuals by 2 July</a:t>
            </a:r>
          </a:p>
          <a:p>
            <a:r>
              <a:rPr lang="en-US" dirty="0"/>
              <a:t>Prepare and market launch event by 9 July</a:t>
            </a:r>
          </a:p>
          <a:p>
            <a:r>
              <a:rPr lang="en-US" sz="1200" dirty="0"/>
              <a:t>Launch restaurant on 6</a:t>
            </a:r>
            <a:r>
              <a:rPr lang="en-US" sz="1200" baseline="30000" dirty="0"/>
              <a:t>th</a:t>
            </a:r>
            <a:r>
              <a:rPr lang="en-US" sz="1200" dirty="0"/>
              <a:t> Augu</a:t>
            </a:r>
            <a:r>
              <a:rPr lang="en-US" dirty="0"/>
              <a:t>st</a:t>
            </a:r>
            <a:endParaRPr lang="en-US" sz="1200" dirty="0"/>
          </a:p>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55</a:t>
            </a:fld>
            <a:endParaRPr lang="en-US"/>
          </a:p>
        </p:txBody>
      </p:sp>
    </p:spTree>
    <p:extLst>
      <p:ext uri="{BB962C8B-B14F-4D97-AF65-F5344CB8AC3E}">
        <p14:creationId xmlns:p14="http://schemas.microsoft.com/office/powerpoint/2010/main" val="23530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HS2 tunnel protest will be first of many, says activist | Environmental activism | The Guardian</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69</a:t>
            </a:fld>
            <a:endParaRPr lang="en-US"/>
          </a:p>
        </p:txBody>
      </p:sp>
    </p:spTree>
    <p:extLst>
      <p:ext uri="{BB962C8B-B14F-4D97-AF65-F5344CB8AC3E}">
        <p14:creationId xmlns:p14="http://schemas.microsoft.com/office/powerpoint/2010/main" val="323109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https://www.hospitalityandcateringnews.com/2020/01/new-restaurant-report-what-uk-consumers-want-from-eating-out/</a:t>
            </a:r>
          </a:p>
        </p:txBody>
      </p:sp>
      <p:sp>
        <p:nvSpPr>
          <p:cNvPr id="4" name="Slide Number Placeholder 3"/>
          <p:cNvSpPr>
            <a:spLocks noGrp="1"/>
          </p:cNvSpPr>
          <p:nvPr>
            <p:ph type="sldNum" sz="quarter" idx="5"/>
          </p:nvPr>
        </p:nvSpPr>
        <p:spPr/>
        <p:txBody>
          <a:bodyPr/>
          <a:lstStyle/>
          <a:p>
            <a:fld id="{BCF96A85-7B12-D143-8C60-4EC8075DB191}" type="slidenum">
              <a:rPr lang="en-US" smtClean="0"/>
              <a:t>80</a:t>
            </a:fld>
            <a:endParaRPr lang="en-US"/>
          </a:p>
        </p:txBody>
      </p:sp>
    </p:spTree>
    <p:extLst>
      <p:ext uri="{BB962C8B-B14F-4D97-AF65-F5344CB8AC3E}">
        <p14:creationId xmlns:p14="http://schemas.microsoft.com/office/powerpoint/2010/main" val="223445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82</a:t>
            </a:fld>
            <a:endParaRPr lang="en-US"/>
          </a:p>
        </p:txBody>
      </p:sp>
    </p:spTree>
    <p:extLst>
      <p:ext uri="{BB962C8B-B14F-4D97-AF65-F5344CB8AC3E}">
        <p14:creationId xmlns:p14="http://schemas.microsoft.com/office/powerpoint/2010/main" val="556743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86</a:t>
            </a:fld>
            <a:endParaRPr lang="en-US"/>
          </a:p>
        </p:txBody>
      </p:sp>
    </p:spTree>
    <p:extLst>
      <p:ext uri="{BB962C8B-B14F-4D97-AF65-F5344CB8AC3E}">
        <p14:creationId xmlns:p14="http://schemas.microsoft.com/office/powerpoint/2010/main" val="210046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Project Manager you are working within the organisational structure.  You will need to work with the governance in place, e.g. the Project Board/Steering Group and also need to lead your project team</a:t>
            </a:r>
          </a:p>
        </p:txBody>
      </p:sp>
      <p:sp>
        <p:nvSpPr>
          <p:cNvPr id="4" name="Slide Number Placeholder 3"/>
          <p:cNvSpPr>
            <a:spLocks noGrp="1"/>
          </p:cNvSpPr>
          <p:nvPr>
            <p:ph type="sldNum" sz="quarter" idx="5"/>
          </p:nvPr>
        </p:nvSpPr>
        <p:spPr/>
        <p:txBody>
          <a:bodyPr/>
          <a:lstStyle/>
          <a:p>
            <a:fld id="{BCF96A85-7B12-D143-8C60-4EC8075DB191}" type="slidenum">
              <a:rPr lang="en-US" smtClean="0"/>
              <a:t>8</a:t>
            </a:fld>
            <a:endParaRPr lang="en-US"/>
          </a:p>
        </p:txBody>
      </p:sp>
    </p:spTree>
    <p:extLst>
      <p:ext uri="{BB962C8B-B14F-4D97-AF65-F5344CB8AC3E}">
        <p14:creationId xmlns:p14="http://schemas.microsoft.com/office/powerpoint/2010/main" val="91676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list of 12:</a:t>
            </a:r>
          </a:p>
          <a:p>
            <a:pPr algn="l"/>
            <a:r>
              <a:rPr lang="en-US" b="1" i="0" dirty="0">
                <a:solidFill>
                  <a:srgbClr val="201A34"/>
                </a:solidFill>
                <a:effectLst/>
                <a:latin typeface="Open Sans" panose="020B0606030504020204" pitchFamily="34" charset="0"/>
              </a:rPr>
              <a:t>1. Project planning and review</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Pre-project planning should be thorough and considered, with monitoring and review throughout the project.</a:t>
            </a:r>
          </a:p>
          <a:p>
            <a:pPr algn="l"/>
            <a:r>
              <a:rPr lang="en-US" b="1" i="0" dirty="0">
                <a:solidFill>
                  <a:srgbClr val="201A34"/>
                </a:solidFill>
                <a:effectLst/>
                <a:latin typeface="Open Sans" panose="020B0606030504020204" pitchFamily="34" charset="0"/>
              </a:rPr>
              <a:t>2. Goals and objectives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overall goal of the project should be clearly specified and </a:t>
            </a:r>
            <a:r>
              <a:rPr lang="en-US" b="0" i="0" dirty="0" err="1">
                <a:solidFill>
                  <a:srgbClr val="201A34"/>
                </a:solidFill>
                <a:effectLst/>
                <a:latin typeface="Open Sans" panose="020B0606030504020204" pitchFamily="34" charset="0"/>
              </a:rPr>
              <a:t>recognised</a:t>
            </a:r>
            <a:r>
              <a:rPr lang="en-US" b="0" i="0" dirty="0">
                <a:solidFill>
                  <a:srgbClr val="201A34"/>
                </a:solidFill>
                <a:effectLst/>
                <a:latin typeface="Open Sans" panose="020B0606030504020204" pitchFamily="34" charset="0"/>
              </a:rPr>
              <a:t> by all stakeholders involved in the project.</a:t>
            </a:r>
          </a:p>
          <a:p>
            <a:pPr algn="l"/>
            <a:r>
              <a:rPr lang="en-US" b="1" i="0" dirty="0">
                <a:solidFill>
                  <a:srgbClr val="201A34"/>
                </a:solidFill>
                <a:effectLst/>
                <a:latin typeface="Open Sans" panose="020B0606030504020204" pitchFamily="34" charset="0"/>
              </a:rPr>
              <a:t>3. Effective governance</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project needs to have clear reporting lines and regular communications between all parties.</a:t>
            </a:r>
          </a:p>
          <a:p>
            <a:pPr algn="l"/>
            <a:r>
              <a:rPr lang="en-US" b="1" i="0" dirty="0">
                <a:solidFill>
                  <a:srgbClr val="201A34"/>
                </a:solidFill>
                <a:effectLst/>
                <a:latin typeface="Open Sans" panose="020B0606030504020204" pitchFamily="34" charset="0"/>
              </a:rPr>
              <a:t>4. Competent project teams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project professionals leading, or forming a core team, need to be fully competent.</a:t>
            </a:r>
          </a:p>
          <a:p>
            <a:pPr algn="l"/>
            <a:r>
              <a:rPr lang="en-US" b="1" i="0" dirty="0">
                <a:solidFill>
                  <a:srgbClr val="201A34"/>
                </a:solidFill>
                <a:effectLst/>
                <a:latin typeface="Open Sans" panose="020B0606030504020204" pitchFamily="34" charset="0"/>
              </a:rPr>
              <a:t>5. Commitment to success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All parties involved in the project must be, and remain, committed to the project’s success.</a:t>
            </a:r>
          </a:p>
          <a:p>
            <a:endParaRPr lang="en-GB" dirty="0"/>
          </a:p>
          <a:p>
            <a:endParaRPr lang="en-GB" dirty="0"/>
          </a:p>
          <a:p>
            <a:r>
              <a:rPr lang="en-US" b="1" dirty="0"/>
              <a:t>Capable sponsors </a:t>
            </a:r>
            <a:r>
              <a:rPr lang="en-US" dirty="0" err="1"/>
              <a:t>Sponsors</a:t>
            </a:r>
            <a:r>
              <a:rPr lang="en-US" dirty="0"/>
              <a:t> play an active role in the life cycle of the project; they assume ultimate responsibility and accountability for the project outcomes.5 </a:t>
            </a:r>
            <a:r>
              <a:rPr lang="en-US" b="1" dirty="0"/>
              <a:t>Secure funding </a:t>
            </a:r>
            <a:r>
              <a:rPr lang="en-US" dirty="0"/>
              <a:t>The project has a secure funding base; contingency funding is </a:t>
            </a:r>
            <a:r>
              <a:rPr lang="en-US" dirty="0" err="1"/>
              <a:t>recognised</a:t>
            </a:r>
            <a:r>
              <a:rPr lang="en-US" dirty="0"/>
              <a:t> from the start and tight control of budgets is in place to ensure maximum value is </a:t>
            </a:r>
            <a:r>
              <a:rPr lang="en-US" dirty="0" err="1"/>
              <a:t>realised</a:t>
            </a:r>
            <a:r>
              <a:rPr lang="en-US" dirty="0"/>
              <a:t>. </a:t>
            </a:r>
          </a:p>
          <a:p>
            <a:r>
              <a:rPr lang="en-US" b="1" dirty="0"/>
              <a:t>Supportive </a:t>
            </a:r>
            <a:r>
              <a:rPr lang="en-US" b="1" dirty="0" err="1"/>
              <a:t>organisations</a:t>
            </a:r>
            <a:r>
              <a:rPr lang="en-US" b="1" dirty="0"/>
              <a:t> </a:t>
            </a:r>
            <a:r>
              <a:rPr lang="en-US" dirty="0"/>
              <a:t>The environment in which the project operates is project-friendly; the </a:t>
            </a:r>
            <a:r>
              <a:rPr lang="en-US" dirty="0" err="1"/>
              <a:t>organisation</a:t>
            </a:r>
            <a:r>
              <a:rPr lang="en-US" dirty="0"/>
              <a:t> provides support and resourcing for project activity (including financing) and access to stakeholders. </a:t>
            </a:r>
          </a:p>
          <a:p>
            <a:r>
              <a:rPr lang="en-US" b="1" dirty="0"/>
              <a:t>End users and operators </a:t>
            </a:r>
            <a:r>
              <a:rPr lang="en-US" dirty="0"/>
              <a:t>End users or operators are engaged in the design of the project; the project team engages with users, who are able to take on what the project has produced effectively and efficiently.</a:t>
            </a:r>
          </a:p>
          <a:p>
            <a:r>
              <a:rPr lang="en-US" b="1" dirty="0"/>
              <a:t>Aligned supply chain </a:t>
            </a:r>
            <a:r>
              <a:rPr lang="en-US" dirty="0"/>
              <a:t>All direct and indirect suppliers are aware of project needs, schedules and quality standards. Higher and lower tiers of supply chains are coordinated. </a:t>
            </a:r>
          </a:p>
          <a:p>
            <a:r>
              <a:rPr lang="en-US" b="1" dirty="0"/>
              <a:t>Proven methods and tools </a:t>
            </a:r>
            <a:r>
              <a:rPr lang="en-US" dirty="0"/>
              <a:t>Good practice project management tools, methods and techniques are applied in a way which maintains an effective balance between flexibility and robustness. </a:t>
            </a:r>
          </a:p>
          <a:p>
            <a:r>
              <a:rPr lang="en-US" b="1" dirty="0"/>
              <a:t>Appropriate standards </a:t>
            </a:r>
            <a:r>
              <a:rPr lang="en-US" dirty="0"/>
              <a:t>Quality standards are actively used to drive quality of outputs. Adherence to other standards is regularly monitored in order to ensure delivery is to best practice levels</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12</a:t>
            </a:fld>
            <a:endParaRPr lang="en-US"/>
          </a:p>
        </p:txBody>
      </p:sp>
    </p:spTree>
    <p:extLst>
      <p:ext uri="{BB962C8B-B14F-4D97-AF65-F5344CB8AC3E}">
        <p14:creationId xmlns:p14="http://schemas.microsoft.com/office/powerpoint/2010/main" val="81828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GB" dirty="0"/>
              <a:t>Royce’s original stages: </a:t>
            </a:r>
            <a:r>
              <a:rPr lang="en-US" dirty="0"/>
              <a:t>System requirements, Software Requirements, Analysis, Program Design, Coding, Testing, Operations</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21</a:t>
            </a:fld>
            <a:endParaRPr lang="en-US"/>
          </a:p>
        </p:txBody>
      </p:sp>
    </p:spTree>
    <p:extLst>
      <p:ext uri="{BB962C8B-B14F-4D97-AF65-F5344CB8AC3E}">
        <p14:creationId xmlns:p14="http://schemas.microsoft.com/office/powerpoint/2010/main" val="422357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Royce’s original stages: </a:t>
            </a:r>
            <a:r>
              <a:rPr lang="en-US" dirty="0"/>
              <a:t>System requirements, Software Requirements, Analysis, Program Design, Coding, Testing, Operations</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29</a:t>
            </a:fld>
            <a:endParaRPr lang="en-US"/>
          </a:p>
        </p:txBody>
      </p:sp>
    </p:spTree>
    <p:extLst>
      <p:ext uri="{BB962C8B-B14F-4D97-AF65-F5344CB8AC3E}">
        <p14:creationId xmlns:p14="http://schemas.microsoft.com/office/powerpoint/2010/main" val="422357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30</a:t>
            </a:fld>
            <a:endParaRPr lang="en-US"/>
          </a:p>
        </p:txBody>
      </p:sp>
    </p:spTree>
    <p:extLst>
      <p:ext uri="{BB962C8B-B14F-4D97-AF65-F5344CB8AC3E}">
        <p14:creationId xmlns:p14="http://schemas.microsoft.com/office/powerpoint/2010/main" val="82118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40</a:t>
            </a:fld>
            <a:endParaRPr lang="en-US"/>
          </a:p>
        </p:txBody>
      </p:sp>
    </p:spTree>
    <p:extLst>
      <p:ext uri="{BB962C8B-B14F-4D97-AF65-F5344CB8AC3E}">
        <p14:creationId xmlns:p14="http://schemas.microsoft.com/office/powerpoint/2010/main" val="260297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49</a:t>
            </a:fld>
            <a:endParaRPr lang="en-US"/>
          </a:p>
        </p:txBody>
      </p:sp>
    </p:spTree>
    <p:extLst>
      <p:ext uri="{BB962C8B-B14F-4D97-AF65-F5344CB8AC3E}">
        <p14:creationId xmlns:p14="http://schemas.microsoft.com/office/powerpoint/2010/main" val="148026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50</a:t>
            </a:fld>
            <a:endParaRPr lang="en-US"/>
          </a:p>
        </p:txBody>
      </p:sp>
    </p:spTree>
    <p:extLst>
      <p:ext uri="{BB962C8B-B14F-4D97-AF65-F5344CB8AC3E}">
        <p14:creationId xmlns:p14="http://schemas.microsoft.com/office/powerpoint/2010/main" val="147485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39329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079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0563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215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6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24172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4935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61759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8198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75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13865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090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602049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144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166F8-5299-9F4F-B50D-A95C9470457A}"/>
              </a:ext>
            </a:extLst>
          </p:cNvPr>
          <p:cNvPicPr>
            <a:picLocks noChangeAspect="1"/>
          </p:cNvPicPr>
          <p:nvPr/>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91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06115-7CE6-1D4A-A3FA-E2A33C6D51D4}"/>
              </a:ext>
            </a:extLst>
          </p:cNvPr>
          <p:cNvPicPr>
            <a:picLocks noChangeAspect="1"/>
          </p:cNvPicPr>
          <p:nvPr/>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3633101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71658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2597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633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25404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581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383151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8688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3092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1177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9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9066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02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2317554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2948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A0ACB-75EF-0245-846B-24010AB69286}"/>
              </a:ext>
            </a:extLst>
          </p:cNvPr>
          <p:cNvPicPr>
            <a:picLocks noChangeAspect="1"/>
          </p:cNvPicPr>
          <p:nvPr/>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802704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C907B-7EB5-4646-8E6C-A0DCF5C81294}"/>
              </a:ext>
            </a:extLst>
          </p:cNvPr>
          <p:cNvPicPr>
            <a:picLocks noChangeAspect="1"/>
          </p:cNvPicPr>
          <p:nvPr/>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2241230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48173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085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3691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69079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022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1392621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2777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13197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384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996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9443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98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528355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3197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F6D5B-50DF-3D4A-A73F-BC48EB89133A}"/>
              </a:ext>
            </a:extLst>
          </p:cNvPr>
          <p:cNvPicPr>
            <a:picLocks noChangeAspect="1"/>
          </p:cNvPicPr>
          <p:nvPr/>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2775511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931A5-93F5-984D-ADB5-D88F0E879C18}"/>
              </a:ext>
            </a:extLst>
          </p:cNvPr>
          <p:cNvPicPr>
            <a:picLocks noChangeAspect="1"/>
          </p:cNvPicPr>
          <p:nvPr/>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18820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35.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39.svg"/><Relationship Id="rId34" Type="http://schemas.openxmlformats.org/officeDocument/2006/relationships/image" Target="../media/image25.png"/><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image" Target="../media/image7.png"/><Relationship Id="rId20" Type="http://schemas.openxmlformats.org/officeDocument/2006/relationships/image" Target="../media/image38.png"/><Relationship Id="rId29" Type="http://schemas.openxmlformats.org/officeDocument/2006/relationships/image" Target="../media/image20.svg"/><Relationship Id="rId41" Type="http://schemas.openxmlformats.org/officeDocument/2006/relationships/image" Target="../media/image47.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png"/><Relationship Id="rId24" Type="http://schemas.openxmlformats.org/officeDocument/2006/relationships/image" Target="../media/image42.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46.png"/><Relationship Id="rId5" Type="http://schemas.openxmlformats.org/officeDocument/2006/relationships/slideLayout" Target="../slideLayouts/slideLayout20.xml"/><Relationship Id="rId15" Type="http://schemas.openxmlformats.org/officeDocument/2006/relationships/image" Target="../media/image37.svg"/><Relationship Id="rId23" Type="http://schemas.openxmlformats.org/officeDocument/2006/relationships/image" Target="../media/image41.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45.svg"/><Relationship Id="rId4" Type="http://schemas.openxmlformats.org/officeDocument/2006/relationships/slideLayout" Target="../slideLayouts/slideLayout19.xml"/><Relationship Id="rId9" Type="http://schemas.openxmlformats.org/officeDocument/2006/relationships/image" Target="../media/image33.png"/><Relationship Id="rId14" Type="http://schemas.openxmlformats.org/officeDocument/2006/relationships/image" Target="../media/image36.png"/><Relationship Id="rId22" Type="http://schemas.openxmlformats.org/officeDocument/2006/relationships/image" Target="../media/image40.png"/><Relationship Id="rId27" Type="http://schemas.openxmlformats.org/officeDocument/2006/relationships/image" Target="../media/image18.svg"/><Relationship Id="rId30" Type="http://schemas.openxmlformats.org/officeDocument/2006/relationships/image" Target="../media/image44.png"/><Relationship Id="rId35" Type="http://schemas.openxmlformats.org/officeDocument/2006/relationships/image" Target="../media/image26.svg"/><Relationship Id="rId8" Type="http://schemas.openxmlformats.org/officeDocument/2006/relationships/theme" Target="../theme/theme3.xml"/><Relationship Id="rId3" Type="http://schemas.openxmlformats.org/officeDocument/2006/relationships/slideLayout" Target="../slideLayouts/slideLayout18.xml"/><Relationship Id="rId12" Type="http://schemas.openxmlformats.org/officeDocument/2006/relationships/image" Target="../media/image34.png"/><Relationship Id="rId17" Type="http://schemas.openxmlformats.org/officeDocument/2006/relationships/image" Target="../media/image8.svg"/><Relationship Id="rId25" Type="http://schemas.openxmlformats.org/officeDocument/2006/relationships/image" Target="../media/image43.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4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6.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4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8.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2B3F8B12-918D-4C4D-9592-653697BEC04F}"/>
              </a:ext>
            </a:extLst>
          </p:cNvPr>
          <p:cNvPicPr>
            <a:picLocks noChangeAspect="1"/>
          </p:cNvPicPr>
          <p:nvPr/>
        </p:nvPicPr>
        <p:blipFill>
          <a:blip r:embed="rId9"/>
          <a:stretch>
            <a:fillRect/>
          </a:stretch>
        </p:blipFill>
        <p:spPr>
          <a:xfrm>
            <a:off x="9824484" y="5148251"/>
            <a:ext cx="2052084" cy="1353706"/>
          </a:xfrm>
          <a:prstGeom prst="rect">
            <a:avLst/>
          </a:prstGeom>
        </p:spPr>
      </p:pic>
      <p:pic>
        <p:nvPicPr>
          <p:cNvPr id="5" name="Picture 4">
            <a:extLst>
              <a:ext uri="{FF2B5EF4-FFF2-40B4-BE49-F238E27FC236}">
                <a16:creationId xmlns:a16="http://schemas.microsoft.com/office/drawing/2014/main" id="{871542BC-23FE-4658-91A8-42A4AF3F13B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7" name="Group 6">
            <a:extLst>
              <a:ext uri="{FF2B5EF4-FFF2-40B4-BE49-F238E27FC236}">
                <a16:creationId xmlns:a16="http://schemas.microsoft.com/office/drawing/2014/main" id="{A6654290-34C4-4CAC-A941-EBB203A3E107}"/>
              </a:ext>
            </a:extLst>
          </p:cNvPr>
          <p:cNvGrpSpPr/>
          <p:nvPr userDrawn="1"/>
        </p:nvGrpSpPr>
        <p:grpSpPr>
          <a:xfrm>
            <a:off x="9474761" y="66469"/>
            <a:ext cx="2689786" cy="1277350"/>
            <a:chOff x="73158" y="268817"/>
            <a:chExt cx="11968599" cy="6611490"/>
          </a:xfrm>
        </p:grpSpPr>
        <p:pic>
          <p:nvPicPr>
            <p:cNvPr id="8" name="Picture 7" descr="Woman juggling">
              <a:extLst>
                <a:ext uri="{FF2B5EF4-FFF2-40B4-BE49-F238E27FC236}">
                  <a16:creationId xmlns:a16="http://schemas.microsoft.com/office/drawing/2014/main" id="{AEB5AB67-2E06-4FDA-80A5-FB9F1C8138B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9" name="Group 8" descr="Dynamics and complexity">
              <a:extLst>
                <a:ext uri="{FF2B5EF4-FFF2-40B4-BE49-F238E27FC236}">
                  <a16:creationId xmlns:a16="http://schemas.microsoft.com/office/drawing/2014/main" id="{DB695ACC-6CA3-4EE6-BD4E-8D366C721569}"/>
                </a:ext>
              </a:extLst>
            </p:cNvPr>
            <p:cNvGrpSpPr/>
            <p:nvPr/>
          </p:nvGrpSpPr>
          <p:grpSpPr>
            <a:xfrm>
              <a:off x="8641884" y="468160"/>
              <a:ext cx="1532754" cy="1432147"/>
              <a:chOff x="630247" y="3888951"/>
              <a:chExt cx="1471263" cy="1537678"/>
            </a:xfrm>
          </p:grpSpPr>
          <p:sp>
            <p:nvSpPr>
              <p:cNvPr id="48" name="Oval 47">
                <a:extLst>
                  <a:ext uri="{FF2B5EF4-FFF2-40B4-BE49-F238E27FC236}">
                    <a16:creationId xmlns:a16="http://schemas.microsoft.com/office/drawing/2014/main" id="{BBA184BD-9400-47D3-AABD-35F7B96C6BC1}"/>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9" name="Graphic 48" descr="Network outline">
                <a:extLst>
                  <a:ext uri="{FF2B5EF4-FFF2-40B4-BE49-F238E27FC236}">
                    <a16:creationId xmlns:a16="http://schemas.microsoft.com/office/drawing/2014/main" id="{42B0DB9A-926F-4F1B-A6C4-E66D360F91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0" name="Group 9" descr="Stakeholders">
              <a:extLst>
                <a:ext uri="{FF2B5EF4-FFF2-40B4-BE49-F238E27FC236}">
                  <a16:creationId xmlns:a16="http://schemas.microsoft.com/office/drawing/2014/main" id="{409E8A28-214B-4D67-B723-478727CD6015}"/>
                </a:ext>
              </a:extLst>
            </p:cNvPr>
            <p:cNvGrpSpPr/>
            <p:nvPr/>
          </p:nvGrpSpPr>
          <p:grpSpPr>
            <a:xfrm>
              <a:off x="73158" y="2182131"/>
              <a:ext cx="1446315" cy="1387631"/>
              <a:chOff x="9995640" y="4781020"/>
              <a:chExt cx="1471263" cy="1537678"/>
            </a:xfrm>
          </p:grpSpPr>
          <p:sp>
            <p:nvSpPr>
              <p:cNvPr id="46" name="Oval 45">
                <a:extLst>
                  <a:ext uri="{FF2B5EF4-FFF2-40B4-BE49-F238E27FC236}">
                    <a16:creationId xmlns:a16="http://schemas.microsoft.com/office/drawing/2014/main" id="{DAE675C4-1946-47C3-91F3-8CBA634211B9}"/>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Graphic 46" descr="Connections outline">
                <a:extLst>
                  <a:ext uri="{FF2B5EF4-FFF2-40B4-BE49-F238E27FC236}">
                    <a16:creationId xmlns:a16="http://schemas.microsoft.com/office/drawing/2014/main" id="{35E58DF7-FCEF-48B2-B6C4-E236E1C29B4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1" name="Group 10" descr="Leadership">
              <a:extLst>
                <a:ext uri="{FF2B5EF4-FFF2-40B4-BE49-F238E27FC236}">
                  <a16:creationId xmlns:a16="http://schemas.microsoft.com/office/drawing/2014/main" id="{1A0FCAA5-4AA7-4DA1-83F0-9F473D91E5AE}"/>
                </a:ext>
              </a:extLst>
            </p:cNvPr>
            <p:cNvGrpSpPr/>
            <p:nvPr/>
          </p:nvGrpSpPr>
          <p:grpSpPr>
            <a:xfrm>
              <a:off x="1646171" y="4358569"/>
              <a:ext cx="1449093" cy="1387007"/>
              <a:chOff x="26132" y="3136274"/>
              <a:chExt cx="1471263" cy="1537678"/>
            </a:xfrm>
            <a:solidFill>
              <a:srgbClr val="A6093C"/>
            </a:solidFill>
          </p:grpSpPr>
          <p:sp>
            <p:nvSpPr>
              <p:cNvPr id="44" name="Oval 43">
                <a:extLst>
                  <a:ext uri="{FF2B5EF4-FFF2-40B4-BE49-F238E27FC236}">
                    <a16:creationId xmlns:a16="http://schemas.microsoft.com/office/drawing/2014/main" id="{7F942F96-B0E0-4D47-9066-744084624BF3}"/>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5" name="Graphic 44" descr="Management outline">
                <a:extLst>
                  <a:ext uri="{FF2B5EF4-FFF2-40B4-BE49-F238E27FC236}">
                    <a16:creationId xmlns:a16="http://schemas.microsoft.com/office/drawing/2014/main" id="{0F5DE230-BB34-4FB6-91B9-AB3D162C63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2" name="Group 11" descr="Integrated Planning">
              <a:extLst>
                <a:ext uri="{FF2B5EF4-FFF2-40B4-BE49-F238E27FC236}">
                  <a16:creationId xmlns:a16="http://schemas.microsoft.com/office/drawing/2014/main" id="{249AE726-24A6-429E-BC52-9F29885762E1}"/>
                </a:ext>
              </a:extLst>
            </p:cNvPr>
            <p:cNvGrpSpPr/>
            <p:nvPr/>
          </p:nvGrpSpPr>
          <p:grpSpPr>
            <a:xfrm>
              <a:off x="3939481" y="329220"/>
              <a:ext cx="1480476" cy="1437269"/>
              <a:chOff x="1726506" y="1059124"/>
              <a:chExt cx="1471263" cy="1537678"/>
            </a:xfrm>
          </p:grpSpPr>
          <p:sp>
            <p:nvSpPr>
              <p:cNvPr id="42" name="Oval 41">
                <a:extLst>
                  <a:ext uri="{FF2B5EF4-FFF2-40B4-BE49-F238E27FC236}">
                    <a16:creationId xmlns:a16="http://schemas.microsoft.com/office/drawing/2014/main" id="{562FD88F-B11F-448F-B620-E2A714A7E2D7}"/>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Monthly calendar outline">
                <a:extLst>
                  <a:ext uri="{FF2B5EF4-FFF2-40B4-BE49-F238E27FC236}">
                    <a16:creationId xmlns:a16="http://schemas.microsoft.com/office/drawing/2014/main" id="{40C4D28B-2095-4CA2-8264-A95D3C34D83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3" name="Group 12" descr="Stewardship &amp; Governance">
              <a:extLst>
                <a:ext uri="{FF2B5EF4-FFF2-40B4-BE49-F238E27FC236}">
                  <a16:creationId xmlns:a16="http://schemas.microsoft.com/office/drawing/2014/main" id="{BA0DD7E6-66C0-4DEB-82A2-83776100BB65}"/>
                </a:ext>
              </a:extLst>
            </p:cNvPr>
            <p:cNvGrpSpPr/>
            <p:nvPr/>
          </p:nvGrpSpPr>
          <p:grpSpPr>
            <a:xfrm>
              <a:off x="968509" y="1009864"/>
              <a:ext cx="1442540" cy="1424240"/>
              <a:chOff x="1048234" y="4336522"/>
              <a:chExt cx="1553863" cy="1537678"/>
            </a:xfrm>
          </p:grpSpPr>
          <p:sp>
            <p:nvSpPr>
              <p:cNvPr id="39" name="Oval 38">
                <a:extLst>
                  <a:ext uri="{FF2B5EF4-FFF2-40B4-BE49-F238E27FC236}">
                    <a16:creationId xmlns:a16="http://schemas.microsoft.com/office/drawing/2014/main" id="{685CEEEA-EF21-4974-8976-5DB062FF0090}"/>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Graphic 39" descr="Care outline">
                <a:extLst>
                  <a:ext uri="{FF2B5EF4-FFF2-40B4-BE49-F238E27FC236}">
                    <a16:creationId xmlns:a16="http://schemas.microsoft.com/office/drawing/2014/main" id="{AEFBEB4B-3E23-47ED-AD9B-B9EAF74AC09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1" name="Graphic 40" descr="Clipboard outline">
                <a:extLst>
                  <a:ext uri="{FF2B5EF4-FFF2-40B4-BE49-F238E27FC236}">
                    <a16:creationId xmlns:a16="http://schemas.microsoft.com/office/drawing/2014/main" id="{81FB2F85-5ED9-44E9-9AE2-2897B61DF53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4" name="Group 13" descr="Strategy and Change">
              <a:extLst>
                <a:ext uri="{FF2B5EF4-FFF2-40B4-BE49-F238E27FC236}">
                  <a16:creationId xmlns:a16="http://schemas.microsoft.com/office/drawing/2014/main" id="{E5AB2EB1-29DC-4396-9D36-5AD210C826FA}"/>
                </a:ext>
              </a:extLst>
            </p:cNvPr>
            <p:cNvGrpSpPr/>
            <p:nvPr/>
          </p:nvGrpSpPr>
          <p:grpSpPr>
            <a:xfrm>
              <a:off x="10477484" y="2456509"/>
              <a:ext cx="1564273" cy="1486781"/>
              <a:chOff x="3152588" y="554190"/>
              <a:chExt cx="1471263" cy="1537678"/>
            </a:xfrm>
          </p:grpSpPr>
          <p:sp>
            <p:nvSpPr>
              <p:cNvPr id="37" name="Oval 36">
                <a:extLst>
                  <a:ext uri="{FF2B5EF4-FFF2-40B4-BE49-F238E27FC236}">
                    <a16:creationId xmlns:a16="http://schemas.microsoft.com/office/drawing/2014/main" id="{E5CDA1E1-E187-4A71-B458-702DBECBDB04}"/>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Graphic 37" descr="Move outline">
                <a:extLst>
                  <a:ext uri="{FF2B5EF4-FFF2-40B4-BE49-F238E27FC236}">
                    <a16:creationId xmlns:a16="http://schemas.microsoft.com/office/drawing/2014/main" id="{083B90C1-AF9E-460E-B637-FC2C6CDD9E9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5" name="Group 14" descr="Value, Business Case and Outputs">
              <a:extLst>
                <a:ext uri="{FF2B5EF4-FFF2-40B4-BE49-F238E27FC236}">
                  <a16:creationId xmlns:a16="http://schemas.microsoft.com/office/drawing/2014/main" id="{9ABD0146-6C2E-4044-999A-2991BE932CF5}"/>
                </a:ext>
              </a:extLst>
            </p:cNvPr>
            <p:cNvGrpSpPr/>
            <p:nvPr/>
          </p:nvGrpSpPr>
          <p:grpSpPr>
            <a:xfrm>
              <a:off x="10211267" y="4064223"/>
              <a:ext cx="1616887" cy="1492055"/>
              <a:chOff x="6383584" y="633995"/>
              <a:chExt cx="1542903" cy="1537678"/>
            </a:xfrm>
          </p:grpSpPr>
          <p:sp>
            <p:nvSpPr>
              <p:cNvPr id="35" name="Oval 34">
                <a:extLst>
                  <a:ext uri="{FF2B5EF4-FFF2-40B4-BE49-F238E27FC236}">
                    <a16:creationId xmlns:a16="http://schemas.microsoft.com/office/drawing/2014/main" id="{70EDAF4E-D95A-48C3-B81F-B05923CE04BC}"/>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6" name="Graphic 35" descr="Diamond outline">
                <a:extLst>
                  <a:ext uri="{FF2B5EF4-FFF2-40B4-BE49-F238E27FC236}">
                    <a16:creationId xmlns:a16="http://schemas.microsoft.com/office/drawing/2014/main" id="{C8017609-0380-4A57-9E0B-B2C9C368FBE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6" name="Group 15" descr="Managing Deployment">
              <a:extLst>
                <a:ext uri="{FF2B5EF4-FFF2-40B4-BE49-F238E27FC236}">
                  <a16:creationId xmlns:a16="http://schemas.microsoft.com/office/drawing/2014/main" id="{CCEFC38F-CCDA-4AD9-B0F8-543C9A4281C8}"/>
                </a:ext>
              </a:extLst>
            </p:cNvPr>
            <p:cNvGrpSpPr/>
            <p:nvPr/>
          </p:nvGrpSpPr>
          <p:grpSpPr>
            <a:xfrm>
              <a:off x="5488094" y="268817"/>
              <a:ext cx="1489183" cy="1459692"/>
              <a:chOff x="5674432" y="54114"/>
              <a:chExt cx="1471263" cy="1537678"/>
            </a:xfrm>
          </p:grpSpPr>
          <p:sp>
            <p:nvSpPr>
              <p:cNvPr id="33" name="Oval 32">
                <a:extLst>
                  <a:ext uri="{FF2B5EF4-FFF2-40B4-BE49-F238E27FC236}">
                    <a16:creationId xmlns:a16="http://schemas.microsoft.com/office/drawing/2014/main" id="{80D2A9AC-0AB5-4637-849C-B681E968A340}"/>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4" name="Graphic 33" descr="Playbook outline">
                <a:extLst>
                  <a:ext uri="{FF2B5EF4-FFF2-40B4-BE49-F238E27FC236}">
                    <a16:creationId xmlns:a16="http://schemas.microsoft.com/office/drawing/2014/main" id="{3FECD82C-676E-474C-8AF1-A64F91E1340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17" name="Group 16" descr="Team &amp; Organisation">
              <a:extLst>
                <a:ext uri="{FF2B5EF4-FFF2-40B4-BE49-F238E27FC236}">
                  <a16:creationId xmlns:a16="http://schemas.microsoft.com/office/drawing/2014/main" id="{928AD0DC-BD7D-48A1-8F2E-8AA1BA78344B}"/>
                </a:ext>
              </a:extLst>
            </p:cNvPr>
            <p:cNvGrpSpPr/>
            <p:nvPr/>
          </p:nvGrpSpPr>
          <p:grpSpPr>
            <a:xfrm>
              <a:off x="278564" y="3643643"/>
              <a:ext cx="1447124" cy="1429852"/>
              <a:chOff x="18274" y="1522747"/>
              <a:chExt cx="1471263" cy="1537678"/>
            </a:xfrm>
          </p:grpSpPr>
          <p:sp>
            <p:nvSpPr>
              <p:cNvPr id="31" name="Oval 30">
                <a:extLst>
                  <a:ext uri="{FF2B5EF4-FFF2-40B4-BE49-F238E27FC236}">
                    <a16:creationId xmlns:a16="http://schemas.microsoft.com/office/drawing/2014/main" id="{0A2484AC-88B6-4F7B-9017-155FFDC9A7E7}"/>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Graphic 31" descr="Resource">
                <a:extLst>
                  <a:ext uri="{FF2B5EF4-FFF2-40B4-BE49-F238E27FC236}">
                    <a16:creationId xmlns:a16="http://schemas.microsoft.com/office/drawing/2014/main" id="{027655C4-524F-49A2-82E3-33FB973D33E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18" name="Group 17" descr="Tailoring the lifecycle">
              <a:extLst>
                <a:ext uri="{FF2B5EF4-FFF2-40B4-BE49-F238E27FC236}">
                  <a16:creationId xmlns:a16="http://schemas.microsoft.com/office/drawing/2014/main" id="{8FA0BC4C-3542-46E7-95C0-827B00B219E9}"/>
                </a:ext>
              </a:extLst>
            </p:cNvPr>
            <p:cNvGrpSpPr/>
            <p:nvPr/>
          </p:nvGrpSpPr>
          <p:grpSpPr>
            <a:xfrm>
              <a:off x="2386051" y="499381"/>
              <a:ext cx="1471264" cy="1448518"/>
              <a:chOff x="3015784" y="3607037"/>
              <a:chExt cx="1524463" cy="1564783"/>
            </a:xfrm>
          </p:grpSpPr>
          <p:sp>
            <p:nvSpPr>
              <p:cNvPr id="29" name="Oval 28">
                <a:extLst>
                  <a:ext uri="{FF2B5EF4-FFF2-40B4-BE49-F238E27FC236}">
                    <a16:creationId xmlns:a16="http://schemas.microsoft.com/office/drawing/2014/main" id="{17735EFE-DB0D-4BB0-BB07-225F18C0A51B}"/>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Gears outline">
                <a:extLst>
                  <a:ext uri="{FF2B5EF4-FFF2-40B4-BE49-F238E27FC236}">
                    <a16:creationId xmlns:a16="http://schemas.microsoft.com/office/drawing/2014/main" id="{214FFB4D-9A7E-44E5-8778-0EDEAD2DBA7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19" name="Group 18" descr="Monitoring and controlling">
              <a:extLst>
                <a:ext uri="{FF2B5EF4-FFF2-40B4-BE49-F238E27FC236}">
                  <a16:creationId xmlns:a16="http://schemas.microsoft.com/office/drawing/2014/main" id="{81348EA0-182A-4916-9840-EA0B45581315}"/>
                </a:ext>
              </a:extLst>
            </p:cNvPr>
            <p:cNvGrpSpPr/>
            <p:nvPr/>
          </p:nvGrpSpPr>
          <p:grpSpPr>
            <a:xfrm>
              <a:off x="7046203" y="423073"/>
              <a:ext cx="1532755" cy="1450362"/>
              <a:chOff x="7226649" y="62295"/>
              <a:chExt cx="1471263" cy="1537678"/>
            </a:xfrm>
          </p:grpSpPr>
          <p:sp>
            <p:nvSpPr>
              <p:cNvPr id="27" name="Oval 26">
                <a:extLst>
                  <a:ext uri="{FF2B5EF4-FFF2-40B4-BE49-F238E27FC236}">
                    <a16:creationId xmlns:a16="http://schemas.microsoft.com/office/drawing/2014/main" id="{8B46411A-7D71-4956-85B7-BCCCB3107F10}"/>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28" name="Graphic 27" descr="Bar graph with upward trend outline">
                <a:extLst>
                  <a:ext uri="{FF2B5EF4-FFF2-40B4-BE49-F238E27FC236}">
                    <a16:creationId xmlns:a16="http://schemas.microsoft.com/office/drawing/2014/main" id="{130A926B-E976-406A-906D-2A8F7CB384F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0" name="Group 19" descr="Learning">
              <a:extLst>
                <a:ext uri="{FF2B5EF4-FFF2-40B4-BE49-F238E27FC236}">
                  <a16:creationId xmlns:a16="http://schemas.microsoft.com/office/drawing/2014/main" id="{F9846DF5-E870-4989-BF8D-DD3ECA6E9991}"/>
                </a:ext>
              </a:extLst>
            </p:cNvPr>
            <p:cNvGrpSpPr/>
            <p:nvPr/>
          </p:nvGrpSpPr>
          <p:grpSpPr>
            <a:xfrm>
              <a:off x="8904010" y="4979561"/>
              <a:ext cx="1569360" cy="1502973"/>
              <a:chOff x="10660360" y="2306314"/>
              <a:chExt cx="1471263" cy="1537678"/>
            </a:xfrm>
          </p:grpSpPr>
          <p:sp>
            <p:nvSpPr>
              <p:cNvPr id="25" name="Oval 24">
                <a:extLst>
                  <a:ext uri="{FF2B5EF4-FFF2-40B4-BE49-F238E27FC236}">
                    <a16:creationId xmlns:a16="http://schemas.microsoft.com/office/drawing/2014/main" id="{4E9599CA-07C4-4B96-91AB-4DA98AC6EFD8}"/>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6" name="Graphic 25" descr="Remote learning language with solid fill">
                <a:extLst>
                  <a:ext uri="{FF2B5EF4-FFF2-40B4-BE49-F238E27FC236}">
                    <a16:creationId xmlns:a16="http://schemas.microsoft.com/office/drawing/2014/main" id="{29995D10-3F21-47BD-BC73-B78EF50D57E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1" name="Graphic 20" descr="Clipboard Checked outline">
              <a:extLst>
                <a:ext uri="{FF2B5EF4-FFF2-40B4-BE49-F238E27FC236}">
                  <a16:creationId xmlns:a16="http://schemas.microsoft.com/office/drawing/2014/main" id="{FFF4B020-EB70-406F-840F-4492AEBCF5F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2" name="Group 21" descr="Risk and Uncertainty&#10;Adaptivity and Resilience">
              <a:extLst>
                <a:ext uri="{FF2B5EF4-FFF2-40B4-BE49-F238E27FC236}">
                  <a16:creationId xmlns:a16="http://schemas.microsoft.com/office/drawing/2014/main" id="{95C59D30-A136-4EAA-AF95-AE9A7600E5F7}"/>
                </a:ext>
              </a:extLst>
            </p:cNvPr>
            <p:cNvGrpSpPr/>
            <p:nvPr/>
          </p:nvGrpSpPr>
          <p:grpSpPr>
            <a:xfrm>
              <a:off x="10151508" y="983563"/>
              <a:ext cx="1552643" cy="1476843"/>
              <a:chOff x="10138567" y="1037717"/>
              <a:chExt cx="1552643" cy="1476843"/>
            </a:xfrm>
          </p:grpSpPr>
          <p:sp>
            <p:nvSpPr>
              <p:cNvPr id="23" name="Oval 22">
                <a:extLst>
                  <a:ext uri="{FF2B5EF4-FFF2-40B4-BE49-F238E27FC236}">
                    <a16:creationId xmlns:a16="http://schemas.microsoft.com/office/drawing/2014/main" id="{B8EAF2D2-8241-4C0C-BFB7-7CFFF92B0FE2}"/>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Graphic 23" descr="Warning outline">
                <a:extLst>
                  <a:ext uri="{FF2B5EF4-FFF2-40B4-BE49-F238E27FC236}">
                    <a16:creationId xmlns:a16="http://schemas.microsoft.com/office/drawing/2014/main" id="{212230B2-64AD-4FE8-BB11-4A3079BA062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0" name="TextBox 49">
            <a:extLst>
              <a:ext uri="{FF2B5EF4-FFF2-40B4-BE49-F238E27FC236}">
                <a16:creationId xmlns:a16="http://schemas.microsoft.com/office/drawing/2014/main" id="{86380A5E-47AE-4AA4-9DE3-B4933DBB0EB8}"/>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1300527352"/>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FFD100"/>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31734300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0DAE7C0A-3C02-5F4B-BFB5-4D7C7993B29D}"/>
              </a:ext>
            </a:extLst>
          </p:cNvPr>
          <p:cNvPicPr>
            <a:picLocks noChangeAspect="1"/>
          </p:cNvPicPr>
          <p:nvPr/>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54325156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30290717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87E6E1FC-9BD8-A747-9362-7C4B21B9DE58}"/>
              </a:ext>
            </a:extLst>
          </p:cNvPr>
          <p:cNvPicPr>
            <a:picLocks noChangeAspect="1"/>
          </p:cNvPicPr>
          <p:nvPr/>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8789082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10650534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muellearning.org/ug_pro_mg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slide" Target="slide76.xml"/><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slide" Target="slide61.xml"/><Relationship Id="rId5" Type="http://schemas.openxmlformats.org/officeDocument/2006/relationships/image" Target="../media/image55.png"/><Relationship Id="rId10" Type="http://schemas.openxmlformats.org/officeDocument/2006/relationships/slide" Target="slide51.xml"/><Relationship Id="rId4" Type="http://schemas.openxmlformats.org/officeDocument/2006/relationships/image" Target="../media/image54.png"/><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xelos.com/best-practice-solutions/prince2/what-is-prince2" TargetMode="External"/><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ustomXml" Target="../ink/ink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public.tableau.com/app/profile/pmi2161/viz/PulseoftheProfession/PulseoftheProfess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menti.com/d7r32t81pe"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hyperlink" Target="https://www.pmi.org/learning/thought-leadership/pulse/power-skills-redefining-project-success"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9.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 Id="rId9" Type="http://schemas.openxmlformats.org/officeDocument/2006/relationships/image" Target="../media/image30.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customXml" Target="../ink/ink2.xml"/></Relationships>
</file>

<file path=ppt/slides/_rels/slide6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padlet.com/andresamuel2005/stakeholde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32.svg"/><Relationship Id="rId5" Type="http://schemas.openxmlformats.org/officeDocument/2006/relationships/image" Target="../media/image83.svg"/><Relationship Id="rId10" Type="http://schemas.openxmlformats.org/officeDocument/2006/relationships/image" Target="../media/image31.png"/><Relationship Id="rId4" Type="http://schemas.openxmlformats.org/officeDocument/2006/relationships/image" Target="../media/image82.png"/><Relationship Id="rId9" Type="http://schemas.openxmlformats.org/officeDocument/2006/relationships/image" Target="../media/image30.svg"/></Relationships>
</file>

<file path=ppt/slides/_rels/slide7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padlet.com/andresamuel2005/idrisks" TargetMode="External"/><Relationship Id="rId2" Type="http://schemas.openxmlformats.org/officeDocument/2006/relationships/hyperlink" Target="https://www.bbc.co.uk/news/business-45122848"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1367481" y="782470"/>
            <a:ext cx="9089238" cy="2387600"/>
          </a:xfrm>
        </p:spPr>
        <p:txBody>
          <a:bodyPr>
            <a:normAutofit fontScale="90000"/>
          </a:bodyPr>
          <a:lstStyle/>
          <a:p>
            <a:r>
              <a:rPr lang="en-GB" dirty="0">
                <a:latin typeface="+mj-lt"/>
              </a:rPr>
              <a:t>Session 3.2: </a:t>
            </a:r>
            <a:br>
              <a:rPr lang="en-GB" dirty="0">
                <a:latin typeface="+mj-lt"/>
              </a:rPr>
            </a:br>
            <a:r>
              <a:rPr lang="en-US" b="1" i="0" dirty="0">
                <a:solidFill>
                  <a:srgbClr val="071D49"/>
                </a:solidFill>
                <a:effectLst/>
                <a:latin typeface="+mj-lt"/>
              </a:rPr>
              <a:t>Project Methodology and Project Start Up</a:t>
            </a:r>
            <a:endParaRPr lang="en-GB" dirty="0">
              <a:latin typeface="+mj-lt"/>
            </a:endParaRP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1450608" y="3429000"/>
            <a:ext cx="9828212" cy="1655762"/>
          </a:xfrm>
        </p:spPr>
        <p:txBody>
          <a:bodyPr>
            <a:normAutofit/>
          </a:bodyPr>
          <a:lstStyle/>
          <a:p>
            <a:r>
              <a:rPr lang="en-GB" sz="3200" dirty="0"/>
              <a:t>Dr Andre Samuel</a:t>
            </a:r>
          </a:p>
          <a:p>
            <a:r>
              <a:rPr lang="en-GB" sz="3200" dirty="0"/>
              <a:t>andre.samuel@sam.edu.tt</a:t>
            </a: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1147969" y="4542835"/>
            <a:ext cx="9896061" cy="1977205"/>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7548-054D-42B3-3490-499473C028DF}"/>
              </a:ext>
            </a:extLst>
          </p:cNvPr>
          <p:cNvSpPr>
            <a:spLocks noGrp="1"/>
          </p:cNvSpPr>
          <p:nvPr>
            <p:ph type="title"/>
          </p:nvPr>
        </p:nvSpPr>
        <p:spPr>
          <a:xfrm>
            <a:off x="853698" y="175606"/>
            <a:ext cx="8982559" cy="1325563"/>
          </a:xfrm>
        </p:spPr>
        <p:txBody>
          <a:bodyPr/>
          <a:lstStyle/>
          <a:p>
            <a:r>
              <a:rPr lang="en-TT" dirty="0"/>
              <a:t>Assignment Guide Task 1</a:t>
            </a:r>
          </a:p>
        </p:txBody>
      </p:sp>
      <p:sp>
        <p:nvSpPr>
          <p:cNvPr id="3" name="Content Placeholder 2">
            <a:extLst>
              <a:ext uri="{FF2B5EF4-FFF2-40B4-BE49-F238E27FC236}">
                <a16:creationId xmlns:a16="http://schemas.microsoft.com/office/drawing/2014/main" id="{1B58DEFE-4ECB-E920-D025-8A328A356402}"/>
              </a:ext>
            </a:extLst>
          </p:cNvPr>
          <p:cNvSpPr>
            <a:spLocks noGrp="1"/>
          </p:cNvSpPr>
          <p:nvPr>
            <p:ph idx="1"/>
          </p:nvPr>
        </p:nvSpPr>
        <p:spPr/>
        <p:txBody>
          <a:bodyPr/>
          <a:lstStyle/>
          <a:p>
            <a:r>
              <a:rPr lang="en-TT" dirty="0"/>
              <a:t>Available on </a:t>
            </a:r>
            <a:r>
              <a:rPr lang="en-TT" dirty="0">
                <a:hlinkClick r:id="rId2"/>
              </a:rPr>
              <a:t>Samuel Learning.org</a:t>
            </a:r>
            <a:endParaRPr lang="en-TT" dirty="0"/>
          </a:p>
        </p:txBody>
      </p:sp>
    </p:spTree>
    <p:extLst>
      <p:ext uri="{BB962C8B-B14F-4D97-AF65-F5344CB8AC3E}">
        <p14:creationId xmlns:p14="http://schemas.microsoft.com/office/powerpoint/2010/main" val="83819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21BA-7C8D-4C84-8A3C-A53DB883A965}"/>
              </a:ext>
            </a:extLst>
          </p:cNvPr>
          <p:cNvSpPr>
            <a:spLocks noGrp="1"/>
          </p:cNvSpPr>
          <p:nvPr>
            <p:ph type="ctrTitle"/>
          </p:nvPr>
        </p:nvSpPr>
        <p:spPr/>
        <p:txBody>
          <a:bodyPr/>
          <a:lstStyle/>
          <a:p>
            <a:r>
              <a:rPr lang="en-TT" dirty="0"/>
              <a:t>Project Methodology and </a:t>
            </a:r>
            <a:r>
              <a:rPr lang="en-TT" dirty="0" err="1"/>
              <a:t>Lifecyles</a:t>
            </a:r>
            <a:endParaRPr lang="en-TT" dirty="0"/>
          </a:p>
        </p:txBody>
      </p:sp>
      <p:sp>
        <p:nvSpPr>
          <p:cNvPr id="3" name="Subtitle 2">
            <a:extLst>
              <a:ext uri="{FF2B5EF4-FFF2-40B4-BE49-F238E27FC236}">
                <a16:creationId xmlns:a16="http://schemas.microsoft.com/office/drawing/2014/main" id="{022EE05F-91D4-453B-A96E-1ABE13C4D8F3}"/>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28303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00CD-E7A0-45EF-9895-311310A7068F}"/>
              </a:ext>
            </a:extLst>
          </p:cNvPr>
          <p:cNvSpPr>
            <a:spLocks noGrp="1"/>
          </p:cNvSpPr>
          <p:nvPr>
            <p:ph type="title"/>
          </p:nvPr>
        </p:nvSpPr>
        <p:spPr>
          <a:xfrm>
            <a:off x="733529" y="61306"/>
            <a:ext cx="11023041" cy="1325563"/>
          </a:xfrm>
        </p:spPr>
        <p:txBody>
          <a:bodyPr/>
          <a:lstStyle/>
          <a:p>
            <a:r>
              <a:rPr lang="en-GB" dirty="0"/>
              <a:t>Why do we need a project methodology?</a:t>
            </a:r>
          </a:p>
        </p:txBody>
      </p:sp>
      <p:sp>
        <p:nvSpPr>
          <p:cNvPr id="6" name="Content Placeholder 5">
            <a:extLst>
              <a:ext uri="{FF2B5EF4-FFF2-40B4-BE49-F238E27FC236}">
                <a16:creationId xmlns:a16="http://schemas.microsoft.com/office/drawing/2014/main" id="{C2F3D8ED-AB8E-453C-BA55-641D6DE31EE2}"/>
              </a:ext>
            </a:extLst>
          </p:cNvPr>
          <p:cNvSpPr>
            <a:spLocks noGrp="1"/>
          </p:cNvSpPr>
          <p:nvPr>
            <p:ph idx="1"/>
          </p:nvPr>
        </p:nvSpPr>
        <p:spPr>
          <a:xfrm>
            <a:off x="121763" y="1899868"/>
            <a:ext cx="3037360" cy="5033545"/>
          </a:xfrm>
        </p:spPr>
        <p:txBody>
          <a:bodyPr>
            <a:normAutofit fontScale="92500" lnSpcReduction="20000"/>
          </a:bodyPr>
          <a:lstStyle/>
          <a:p>
            <a:r>
              <a:rPr lang="en-GB" sz="2400" dirty="0"/>
              <a:t>APM’s (2015) Project success research discovered 5 most key factors that make projects successful.</a:t>
            </a:r>
          </a:p>
          <a:p>
            <a:r>
              <a:rPr lang="en-GB" sz="2400" dirty="0"/>
              <a:t>3 of them relate to project management method:</a:t>
            </a:r>
          </a:p>
          <a:p>
            <a:pPr lvl="1"/>
            <a:r>
              <a:rPr lang="en-GB" sz="1800" dirty="0"/>
              <a:t>Project planning and review</a:t>
            </a:r>
          </a:p>
          <a:p>
            <a:pPr lvl="1"/>
            <a:r>
              <a:rPr lang="en-GB" sz="1800" dirty="0"/>
              <a:t>Goals and objectives</a:t>
            </a:r>
          </a:p>
          <a:p>
            <a:pPr lvl="1"/>
            <a:r>
              <a:rPr lang="en-GB" sz="1800" dirty="0"/>
              <a:t>Effective governance</a:t>
            </a:r>
          </a:p>
          <a:p>
            <a:pPr lvl="1"/>
            <a:endParaRPr lang="en-GB" sz="1800" dirty="0"/>
          </a:p>
          <a:p>
            <a:r>
              <a:rPr lang="en-GB" sz="2400" dirty="0"/>
              <a:t>The other 2 relate to skills and commitment</a:t>
            </a:r>
          </a:p>
        </p:txBody>
      </p:sp>
      <p:pic>
        <p:nvPicPr>
          <p:cNvPr id="19" name="Picture 18" descr="1. Project planning and review&#10;Pre-project planning should be thorough and considered, with monitoring and review throughout the project.&#10;2. Goals and objectives&#10;The overall goal of the project should be clearly specified and recognised by all stakeholders involved in the project.&#10;3. Effective governance&#10;The project needs to have clear reporting lines and regular communications between all parties.&#10;4. Competent project teams&#10;The project professionals leading, or forming a core team, need to be fully competent.&#10;5. Commitment to success&#10;All parties involved in the project must be, and remain, committed to the project’s success.&#10;">
            <a:extLst>
              <a:ext uri="{FF2B5EF4-FFF2-40B4-BE49-F238E27FC236}">
                <a16:creationId xmlns:a16="http://schemas.microsoft.com/office/drawing/2014/main" id="{5CF4D1CC-2C78-4420-A5EC-FA57C5925E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9317" y="1716015"/>
            <a:ext cx="6206407" cy="5033545"/>
          </a:xfrm>
          <a:prstGeom prst="rect">
            <a:avLst/>
          </a:prstGeom>
        </p:spPr>
      </p:pic>
    </p:spTree>
    <p:extLst>
      <p:ext uri="{BB962C8B-B14F-4D97-AF65-F5344CB8AC3E}">
        <p14:creationId xmlns:p14="http://schemas.microsoft.com/office/powerpoint/2010/main" val="299756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58C6-CC61-47B3-AD3F-6A7CAE342A1B}"/>
              </a:ext>
            </a:extLst>
          </p:cNvPr>
          <p:cNvSpPr>
            <a:spLocks noGrp="1"/>
          </p:cNvSpPr>
          <p:nvPr>
            <p:ph type="title"/>
          </p:nvPr>
        </p:nvSpPr>
        <p:spPr>
          <a:xfrm>
            <a:off x="1085223" y="365129"/>
            <a:ext cx="9978012" cy="797847"/>
          </a:xfrm>
        </p:spPr>
        <p:txBody>
          <a:bodyPr>
            <a:normAutofit fontScale="90000"/>
          </a:bodyPr>
          <a:lstStyle/>
          <a:p>
            <a:r>
              <a:rPr lang="en-TT" dirty="0"/>
              <a:t>Why do we need a Project Methodology?</a:t>
            </a:r>
          </a:p>
        </p:txBody>
      </p:sp>
      <p:graphicFrame>
        <p:nvGraphicFramePr>
          <p:cNvPr id="4" name="Content Placeholder 3">
            <a:extLst>
              <a:ext uri="{FF2B5EF4-FFF2-40B4-BE49-F238E27FC236}">
                <a16:creationId xmlns:a16="http://schemas.microsoft.com/office/drawing/2014/main" id="{2BA0D428-9488-4EE6-86F5-332A4A1A62EF}"/>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9243257-4CAA-4240-9579-40F41B9562F6}"/>
              </a:ext>
            </a:extLst>
          </p:cNvPr>
          <p:cNvSpPr txBox="1"/>
          <p:nvPr/>
        </p:nvSpPr>
        <p:spPr>
          <a:xfrm>
            <a:off x="3685712" y="1340892"/>
            <a:ext cx="4572000" cy="707886"/>
          </a:xfrm>
          <a:prstGeom prst="rect">
            <a:avLst/>
          </a:prstGeom>
          <a:noFill/>
        </p:spPr>
        <p:txBody>
          <a:bodyPr wrap="square">
            <a:spAutoFit/>
          </a:bodyPr>
          <a:lstStyle/>
          <a:p>
            <a:pPr algn="ctr"/>
            <a:r>
              <a:rPr lang="en-US" sz="2000" dirty="0">
                <a:solidFill>
                  <a:srgbClr val="FF0000"/>
                </a:solidFill>
              </a:rPr>
              <a:t>“There’s method to his madness”</a:t>
            </a:r>
          </a:p>
          <a:p>
            <a:pPr algn="ctr"/>
            <a:r>
              <a:rPr lang="en-US" sz="2000" dirty="0">
                <a:solidFill>
                  <a:srgbClr val="FF0000"/>
                </a:solidFill>
              </a:rPr>
              <a:t>Shakespeare-Hamlet</a:t>
            </a:r>
          </a:p>
        </p:txBody>
      </p:sp>
    </p:spTree>
    <p:extLst>
      <p:ext uri="{BB962C8B-B14F-4D97-AF65-F5344CB8AC3E}">
        <p14:creationId xmlns:p14="http://schemas.microsoft.com/office/powerpoint/2010/main" val="40143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TT" dirty="0">
                <a:solidFill>
                  <a:schemeClr val="tx2"/>
                </a:solidFill>
              </a:rPr>
              <a:t>Axelos </a:t>
            </a:r>
            <a:r>
              <a:rPr lang="en-TT" sz="4800" dirty="0">
                <a:solidFill>
                  <a:schemeClr val="tx2"/>
                </a:solidFill>
              </a:rPr>
              <a:t>PRINCE 2</a:t>
            </a:r>
            <a:endParaRPr lang="en-TT" dirty="0">
              <a:solidFill>
                <a:schemeClr val="tx2"/>
              </a:solidFill>
            </a:endParaRPr>
          </a:p>
        </p:txBody>
      </p:sp>
      <p:sp>
        <p:nvSpPr>
          <p:cNvPr id="5" name="Subtitle 4"/>
          <p:cNvSpPr>
            <a:spLocks noGrp="1"/>
          </p:cNvSpPr>
          <p:nvPr>
            <p:ph type="subTitle" idx="1"/>
          </p:nvPr>
        </p:nvSpPr>
        <p:spPr/>
        <p:txBody>
          <a:bodyPr>
            <a:normAutofit/>
          </a:bodyPr>
          <a:lstStyle/>
          <a:p>
            <a:r>
              <a:rPr lang="en-TT" sz="3200" dirty="0"/>
              <a:t>Methodology</a:t>
            </a:r>
          </a:p>
        </p:txBody>
      </p:sp>
    </p:spTree>
    <p:extLst>
      <p:ext uri="{BB962C8B-B14F-4D97-AF65-F5344CB8AC3E}">
        <p14:creationId xmlns:p14="http://schemas.microsoft.com/office/powerpoint/2010/main" val="67449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PRINCE 2</a:t>
            </a:r>
          </a:p>
        </p:txBody>
      </p:sp>
      <p:sp>
        <p:nvSpPr>
          <p:cNvPr id="3" name="Content Placeholder 2"/>
          <p:cNvSpPr>
            <a:spLocks noGrp="1"/>
          </p:cNvSpPr>
          <p:nvPr>
            <p:ph idx="1"/>
          </p:nvPr>
        </p:nvSpPr>
        <p:spPr>
          <a:xfrm>
            <a:off x="911424" y="1628800"/>
            <a:ext cx="8229600" cy="4797826"/>
          </a:xfrm>
        </p:spPr>
        <p:txBody>
          <a:bodyPr>
            <a:normAutofit/>
          </a:bodyPr>
          <a:lstStyle/>
          <a:p>
            <a:r>
              <a:rPr lang="en-US" sz="2400" dirty="0" err="1">
                <a:solidFill>
                  <a:srgbClr val="FF0000"/>
                </a:solidFill>
              </a:rPr>
              <a:t>PR</a:t>
            </a:r>
            <a:r>
              <a:rPr lang="en-US" sz="2400" dirty="0" err="1"/>
              <a:t>ojects</a:t>
            </a:r>
            <a:r>
              <a:rPr lang="en-US" sz="2400" dirty="0"/>
              <a:t> </a:t>
            </a:r>
            <a:r>
              <a:rPr lang="en-US" sz="2400" dirty="0">
                <a:solidFill>
                  <a:srgbClr val="FF0000"/>
                </a:solidFill>
              </a:rPr>
              <a:t>IN</a:t>
            </a:r>
            <a:r>
              <a:rPr lang="en-US" sz="2400" dirty="0"/>
              <a:t> </a:t>
            </a:r>
            <a:r>
              <a:rPr lang="en-US" sz="2400" dirty="0">
                <a:solidFill>
                  <a:srgbClr val="FF0000"/>
                </a:solidFill>
              </a:rPr>
              <a:t>C</a:t>
            </a:r>
            <a:r>
              <a:rPr lang="en-US" sz="2400" dirty="0"/>
              <a:t>ontrolled </a:t>
            </a:r>
            <a:r>
              <a:rPr lang="en-US" sz="2400" dirty="0">
                <a:solidFill>
                  <a:srgbClr val="FF0000"/>
                </a:solidFill>
              </a:rPr>
              <a:t>E</a:t>
            </a:r>
            <a:r>
              <a:rPr lang="en-US" sz="2400" dirty="0"/>
              <a:t>nvironments</a:t>
            </a:r>
          </a:p>
          <a:p>
            <a:r>
              <a:rPr lang="en-US" sz="2400" dirty="0"/>
              <a:t>UK </a:t>
            </a:r>
            <a:r>
              <a:rPr lang="en-US" sz="2400" dirty="0" err="1"/>
              <a:t>Gov</a:t>
            </a:r>
            <a:r>
              <a:rPr lang="en-US" sz="2400" dirty="0"/>
              <a:t> standard</a:t>
            </a:r>
          </a:p>
          <a:p>
            <a:r>
              <a:rPr lang="en-US" sz="2400" dirty="0"/>
              <a:t>PRINCE </a:t>
            </a:r>
            <a:r>
              <a:rPr lang="mr-IN" sz="2400" dirty="0"/>
              <a:t>–</a:t>
            </a:r>
            <a:r>
              <a:rPr lang="en-US" sz="2400" dirty="0"/>
              <a:t> 1989 PRINCE 2 </a:t>
            </a:r>
            <a:r>
              <a:rPr lang="mr-IN" sz="2400" dirty="0"/>
              <a:t>–</a:t>
            </a:r>
            <a:r>
              <a:rPr lang="en-US" sz="2400" dirty="0"/>
              <a:t> 1996:</a:t>
            </a:r>
          </a:p>
          <a:p>
            <a:r>
              <a:rPr lang="en-US" sz="2400" b="1" dirty="0">
                <a:solidFill>
                  <a:srgbClr val="FF0000"/>
                </a:solidFill>
              </a:rPr>
              <a:t>Focus on business justification</a:t>
            </a:r>
          </a:p>
          <a:p>
            <a:r>
              <a:rPr lang="en-US" sz="2400" dirty="0"/>
              <a:t>Defined </a:t>
            </a:r>
            <a:r>
              <a:rPr lang="en-US" sz="2400" b="1" dirty="0"/>
              <a:t>organization structure </a:t>
            </a:r>
            <a:r>
              <a:rPr lang="en-US" sz="2400" dirty="0"/>
              <a:t>for the project management team</a:t>
            </a:r>
          </a:p>
          <a:p>
            <a:r>
              <a:rPr lang="en-US" sz="2400" b="1" dirty="0"/>
              <a:t>Product-based planning </a:t>
            </a:r>
            <a:r>
              <a:rPr lang="en-US" sz="2400" dirty="0"/>
              <a:t>approach</a:t>
            </a:r>
          </a:p>
          <a:p>
            <a:r>
              <a:rPr lang="en-US" sz="2400" dirty="0"/>
              <a:t>Emphasis on dividing the project into </a:t>
            </a:r>
            <a:r>
              <a:rPr lang="en-US" sz="2400" b="1" dirty="0"/>
              <a:t>manageable and controllable stages</a:t>
            </a:r>
          </a:p>
          <a:p>
            <a:r>
              <a:rPr lang="en-US" sz="2400" b="1" dirty="0"/>
              <a:t>Flexibility</a:t>
            </a:r>
            <a:r>
              <a:rPr lang="en-US" sz="2400" dirty="0"/>
              <a:t> that can be applied at a level appropriate to the project.</a:t>
            </a:r>
          </a:p>
          <a:p>
            <a:endParaRPr lang="en-TT" sz="2400" dirty="0"/>
          </a:p>
        </p:txBody>
      </p:sp>
    </p:spTree>
    <p:extLst>
      <p:ext uri="{BB962C8B-B14F-4D97-AF65-F5344CB8AC3E}">
        <p14:creationId xmlns:p14="http://schemas.microsoft.com/office/powerpoint/2010/main" val="14911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7E0699-2149-925F-5EC4-686035F8841D}"/>
              </a:ext>
            </a:extLst>
          </p:cNvPr>
          <p:cNvSpPr>
            <a:spLocks noGrp="1"/>
          </p:cNvSpPr>
          <p:nvPr>
            <p:ph type="title"/>
          </p:nvPr>
        </p:nvSpPr>
        <p:spPr/>
        <p:txBody>
          <a:bodyPr/>
          <a:lstStyle/>
          <a:p>
            <a:r>
              <a:rPr lang="en-TT" dirty="0">
                <a:solidFill>
                  <a:schemeClr val="tx2"/>
                </a:solidFill>
              </a:rPr>
              <a:t>PRINCE 2 Principles</a:t>
            </a:r>
            <a:endParaRPr lang="en-TT" dirty="0"/>
          </a:p>
        </p:txBody>
      </p:sp>
      <p:sp>
        <p:nvSpPr>
          <p:cNvPr id="6" name="Content Placeholder 5">
            <a:extLst>
              <a:ext uri="{FF2B5EF4-FFF2-40B4-BE49-F238E27FC236}">
                <a16:creationId xmlns:a16="http://schemas.microsoft.com/office/drawing/2014/main" id="{348B7838-D97A-CB20-84A4-A6136F9A5919}"/>
              </a:ext>
            </a:extLst>
          </p:cNvPr>
          <p:cNvSpPr>
            <a:spLocks noGrp="1"/>
          </p:cNvSpPr>
          <p:nvPr>
            <p:ph sz="half" idx="1"/>
          </p:nvPr>
        </p:nvSpPr>
        <p:spPr>
          <a:xfrm>
            <a:off x="838200" y="1825625"/>
            <a:ext cx="5111552" cy="4351338"/>
          </a:xfrm>
        </p:spPr>
        <p:txBody>
          <a:bodyPr>
            <a:normAutofit fontScale="77500" lnSpcReduction="20000"/>
          </a:bodyPr>
          <a:lstStyle/>
          <a:p>
            <a:r>
              <a:rPr lang="en-US" dirty="0"/>
              <a:t>The principles provide a </a:t>
            </a:r>
            <a:r>
              <a:rPr lang="en-US" b="1" dirty="0">
                <a:solidFill>
                  <a:schemeClr val="tx2"/>
                </a:solidFill>
              </a:rPr>
              <a:t>framework of good practice </a:t>
            </a:r>
            <a:r>
              <a:rPr lang="en-US" dirty="0"/>
              <a:t>for those people involved in a project</a:t>
            </a:r>
          </a:p>
          <a:p>
            <a:endParaRPr lang="en-US" dirty="0"/>
          </a:p>
          <a:p>
            <a:r>
              <a:rPr lang="en-US" dirty="0"/>
              <a:t>Ensuring that the method is not applied in an overly prescriptive way </a:t>
            </a:r>
          </a:p>
          <a:p>
            <a:endParaRPr lang="en-US" dirty="0"/>
          </a:p>
          <a:p>
            <a:r>
              <a:rPr lang="en-US" dirty="0"/>
              <a:t>But applied in a way sufficient to contribute to the success of the project</a:t>
            </a:r>
          </a:p>
          <a:p>
            <a:endParaRPr lang="en-US" dirty="0"/>
          </a:p>
          <a:p>
            <a:r>
              <a:rPr lang="en-US" dirty="0"/>
              <a:t>So what are these principles?</a:t>
            </a:r>
            <a:endParaRPr lang="en-TT" dirty="0"/>
          </a:p>
        </p:txBody>
      </p:sp>
      <p:pic>
        <p:nvPicPr>
          <p:cNvPr id="7" name="Picture 6">
            <a:extLst>
              <a:ext uri="{FF2B5EF4-FFF2-40B4-BE49-F238E27FC236}">
                <a16:creationId xmlns:a16="http://schemas.microsoft.com/office/drawing/2014/main" id="{3B58D34A-6897-17E4-E1F3-9C35CD9377CF}"/>
              </a:ext>
            </a:extLst>
          </p:cNvPr>
          <p:cNvPicPr>
            <a:picLocks noChangeAspect="1"/>
          </p:cNvPicPr>
          <p:nvPr/>
        </p:nvPicPr>
        <p:blipFill>
          <a:blip r:embed="rId2"/>
          <a:stretch>
            <a:fillRect/>
          </a:stretch>
        </p:blipFill>
        <p:spPr>
          <a:xfrm>
            <a:off x="6384032" y="1690690"/>
            <a:ext cx="5111552" cy="4662420"/>
          </a:xfrm>
          <a:prstGeom prst="rect">
            <a:avLst/>
          </a:prstGeom>
        </p:spPr>
      </p:pic>
    </p:spTree>
    <p:extLst>
      <p:ext uri="{BB962C8B-B14F-4D97-AF65-F5344CB8AC3E}">
        <p14:creationId xmlns:p14="http://schemas.microsoft.com/office/powerpoint/2010/main" val="415845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r>
              <a:rPr lang="en-TT" dirty="0">
                <a:solidFill>
                  <a:schemeClr val="tx2"/>
                </a:solidFill>
              </a:rPr>
              <a:t>PRINCE 2 Principles</a:t>
            </a:r>
          </a:p>
        </p:txBody>
      </p:sp>
      <p:pic>
        <p:nvPicPr>
          <p:cNvPr id="8" name="Picture 7">
            <a:extLst>
              <a:ext uri="{FF2B5EF4-FFF2-40B4-BE49-F238E27FC236}">
                <a16:creationId xmlns:a16="http://schemas.microsoft.com/office/drawing/2014/main" id="{7F2E54C8-3FBF-6052-6E7D-DDE0B42BDD0E}"/>
              </a:ext>
            </a:extLst>
          </p:cNvPr>
          <p:cNvPicPr>
            <a:picLocks noChangeAspect="1"/>
          </p:cNvPicPr>
          <p:nvPr/>
        </p:nvPicPr>
        <p:blipFill>
          <a:blip r:embed="rId2"/>
          <a:stretch>
            <a:fillRect/>
          </a:stretch>
        </p:blipFill>
        <p:spPr>
          <a:xfrm>
            <a:off x="2207568" y="980728"/>
            <a:ext cx="7714947" cy="5514526"/>
          </a:xfrm>
          <a:prstGeom prst="rect">
            <a:avLst/>
          </a:prstGeom>
        </p:spPr>
      </p:pic>
      <p:sp>
        <p:nvSpPr>
          <p:cNvPr id="10" name="TextBox 9">
            <a:extLst>
              <a:ext uri="{FF2B5EF4-FFF2-40B4-BE49-F238E27FC236}">
                <a16:creationId xmlns:a16="http://schemas.microsoft.com/office/drawing/2014/main" id="{909E4FEC-F4D9-2DAD-4F0B-CA042061D0F8}"/>
              </a:ext>
            </a:extLst>
          </p:cNvPr>
          <p:cNvSpPr txBox="1"/>
          <p:nvPr/>
        </p:nvSpPr>
        <p:spPr>
          <a:xfrm>
            <a:off x="2207568" y="6381328"/>
            <a:ext cx="4572000" cy="369332"/>
          </a:xfrm>
          <a:prstGeom prst="rect">
            <a:avLst/>
          </a:prstGeom>
          <a:noFill/>
        </p:spPr>
        <p:txBody>
          <a:bodyPr wrap="square">
            <a:spAutoFit/>
          </a:bodyPr>
          <a:lstStyle/>
          <a:p>
            <a:r>
              <a:rPr lang="en-TT" dirty="0"/>
              <a:t>Murray (2011)</a:t>
            </a:r>
          </a:p>
        </p:txBody>
      </p:sp>
    </p:spTree>
    <p:extLst>
      <p:ext uri="{BB962C8B-B14F-4D97-AF65-F5344CB8AC3E}">
        <p14:creationId xmlns:p14="http://schemas.microsoft.com/office/powerpoint/2010/main" val="78091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dirty="0">
                <a:solidFill>
                  <a:schemeClr val="tx2"/>
                </a:solidFill>
              </a:rPr>
              <a:t>PRINCE 2 Themes</a:t>
            </a:r>
            <a:endParaRPr lang="en-TT" sz="3600" dirty="0">
              <a:solidFill>
                <a:schemeClr val="tx2"/>
              </a:solidFill>
            </a:endParaRPr>
          </a:p>
        </p:txBody>
      </p:sp>
      <p:sp>
        <p:nvSpPr>
          <p:cNvPr id="3" name="Content Placeholder 2"/>
          <p:cNvSpPr>
            <a:spLocks noGrp="1"/>
          </p:cNvSpPr>
          <p:nvPr>
            <p:ph sz="half" idx="1"/>
          </p:nvPr>
        </p:nvSpPr>
        <p:spPr>
          <a:xfrm>
            <a:off x="838200" y="1916832"/>
            <a:ext cx="5200650" cy="4351338"/>
          </a:xfrm>
        </p:spPr>
        <p:txBody>
          <a:bodyPr>
            <a:normAutofit/>
          </a:bodyPr>
          <a:lstStyle/>
          <a:p>
            <a:r>
              <a:rPr lang="en-US" sz="2400" dirty="0">
                <a:solidFill>
                  <a:schemeClr val="tx1"/>
                </a:solidFill>
              </a:rPr>
              <a:t>The PRINCE2 themes are those aspects of project management that need to be addressed continually throughout the project lifecycle</a:t>
            </a:r>
          </a:p>
          <a:p>
            <a:r>
              <a:rPr lang="en-US" sz="2400" dirty="0">
                <a:solidFill>
                  <a:schemeClr val="tx1"/>
                </a:solidFill>
              </a:rPr>
              <a:t>They provide guidance on how the process should be performed.</a:t>
            </a:r>
          </a:p>
          <a:p>
            <a:endParaRPr lang="en-TT" sz="2400" dirty="0">
              <a:solidFill>
                <a:schemeClr val="tx1"/>
              </a:solidFill>
            </a:endParaRPr>
          </a:p>
        </p:txBody>
      </p:sp>
      <p:pic>
        <p:nvPicPr>
          <p:cNvPr id="4" name="Picture 3"/>
          <p:cNvPicPr>
            <a:picLocks noChangeAspect="1"/>
          </p:cNvPicPr>
          <p:nvPr/>
        </p:nvPicPr>
        <p:blipFill>
          <a:blip r:embed="rId2"/>
          <a:stretch>
            <a:fillRect/>
          </a:stretch>
        </p:blipFill>
        <p:spPr>
          <a:xfrm>
            <a:off x="6816080" y="1690690"/>
            <a:ext cx="4737685" cy="4120750"/>
          </a:xfrm>
          <a:prstGeom prst="rect">
            <a:avLst/>
          </a:prstGeom>
        </p:spPr>
      </p:pic>
    </p:spTree>
    <p:extLst>
      <p:ext uri="{BB962C8B-B14F-4D97-AF65-F5344CB8AC3E}">
        <p14:creationId xmlns:p14="http://schemas.microsoft.com/office/powerpoint/2010/main" val="81496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26EA-F1B3-E3AE-7FFF-B5DD752D956D}"/>
              </a:ext>
            </a:extLst>
          </p:cNvPr>
          <p:cNvSpPr>
            <a:spLocks noGrp="1"/>
          </p:cNvSpPr>
          <p:nvPr>
            <p:ph type="title"/>
          </p:nvPr>
        </p:nvSpPr>
        <p:spPr/>
        <p:txBody>
          <a:bodyPr/>
          <a:lstStyle/>
          <a:p>
            <a:r>
              <a:rPr lang="en-TT" dirty="0">
                <a:solidFill>
                  <a:schemeClr val="tx2"/>
                </a:solidFill>
              </a:rPr>
              <a:t>PRINCE 2 Themes</a:t>
            </a:r>
            <a:endParaRPr lang="en-TT" dirty="0"/>
          </a:p>
        </p:txBody>
      </p:sp>
      <p:pic>
        <p:nvPicPr>
          <p:cNvPr id="6" name="Picture 5">
            <a:extLst>
              <a:ext uri="{FF2B5EF4-FFF2-40B4-BE49-F238E27FC236}">
                <a16:creationId xmlns:a16="http://schemas.microsoft.com/office/drawing/2014/main" id="{C86BCD57-2007-A5CE-2CDB-C5193D7048F7}"/>
              </a:ext>
            </a:extLst>
          </p:cNvPr>
          <p:cNvPicPr>
            <a:picLocks noChangeAspect="1"/>
          </p:cNvPicPr>
          <p:nvPr/>
        </p:nvPicPr>
        <p:blipFill>
          <a:blip r:embed="rId2"/>
          <a:stretch>
            <a:fillRect/>
          </a:stretch>
        </p:blipFill>
        <p:spPr>
          <a:xfrm>
            <a:off x="1966913" y="1909762"/>
            <a:ext cx="8258175" cy="3247430"/>
          </a:xfrm>
          <a:prstGeom prst="rect">
            <a:avLst/>
          </a:prstGeom>
        </p:spPr>
      </p:pic>
    </p:spTree>
    <p:extLst>
      <p:ext uri="{BB962C8B-B14F-4D97-AF65-F5344CB8AC3E}">
        <p14:creationId xmlns:p14="http://schemas.microsoft.com/office/powerpoint/2010/main" val="224619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3474213D-CD8F-4F3E-815B-9F8BC2C04F20}"/>
                  </a:ext>
                </a:extLst>
              </p:cNvPr>
              <p:cNvGraphicFramePr>
                <a:graphicFrameLocks noChangeAspect="1"/>
              </p:cNvGraphicFramePr>
              <p:nvPr>
                <p:extLst>
                  <p:ext uri="{D42A27DB-BD31-4B8C-83A1-F6EECF244321}">
                    <p14:modId xmlns:p14="http://schemas.microsoft.com/office/powerpoint/2010/main" val="4289820304"/>
                  </p:ext>
                </p:extLst>
              </p:nvPr>
            </p:nvGraphicFramePr>
            <p:xfrm>
              <a:off x="2031999" y="1105319"/>
              <a:ext cx="8970945" cy="5033014"/>
            </p:xfrm>
            <a:graphic>
              <a:graphicData uri="http://schemas.microsoft.com/office/powerpoint/2016/summaryzoom">
                <psuz:summaryZm>
                  <psuz:summaryZmObj sectionId="{FF57D5CA-B3A9-4998-AFAD-305966C92FFC}">
                    <psuz:zmPr id="{58C1FC88-D3D1-42C0-8278-715EFFDDD291}" transitionDur="1000">
                      <p166:blipFill xmlns:p166="http://schemas.microsoft.com/office/powerpoint/2016/6/main">
                        <a:blip r:embed="rId2"/>
                        <a:stretch>
                          <a:fillRect/>
                        </a:stretch>
                      </p166:blipFill>
                      <p166:spPr xmlns:p166="http://schemas.microsoft.com/office/powerpoint/2016/6/main">
                        <a:xfrm>
                          <a:off x="347623" y="952198"/>
                          <a:ext cx="2691284" cy="1513847"/>
                        </a:xfrm>
                        <a:prstGeom prst="rect">
                          <a:avLst/>
                        </a:prstGeom>
                        <a:ln w="3175">
                          <a:solidFill>
                            <a:schemeClr val="tx2"/>
                          </a:solidFill>
                        </a:ln>
                      </p166:spPr>
                    </psuz:zmPr>
                  </psuz:summaryZmObj>
                  <psuz:summaryZmObj sectionId="{3023A228-9B98-4280-808D-E9B35BCDED75}">
                    <psuz:zmPr id="{2B193638-868C-452D-A744-356F3EB83D2E}" transitionDur="1000">
                      <p166:blipFill xmlns:p166="http://schemas.microsoft.com/office/powerpoint/2016/6/main">
                        <a:blip r:embed="rId3"/>
                        <a:stretch>
                          <a:fillRect/>
                        </a:stretch>
                      </p166:blipFill>
                      <p166:spPr xmlns:p166="http://schemas.microsoft.com/office/powerpoint/2016/6/main">
                        <a:xfrm>
                          <a:off x="3139830" y="952198"/>
                          <a:ext cx="2691284" cy="1513847"/>
                        </a:xfrm>
                        <a:prstGeom prst="rect">
                          <a:avLst/>
                        </a:prstGeom>
                        <a:ln w="3175">
                          <a:solidFill>
                            <a:schemeClr val="tx1"/>
                          </a:solidFill>
                        </a:ln>
                      </p166:spPr>
                    </psuz:zmPr>
                  </psuz:summaryZmObj>
                  <psuz:summaryZmObj sectionId="{AFFAB1FD-0301-4CB8-BC6F-CB3EAD6B3834}">
                    <psuz:zmPr id="{4E88CACD-7EA0-4D72-9E1E-AA5BB7D25995}" transitionDur="1000">
                      <p166:blipFill xmlns:p166="http://schemas.microsoft.com/office/powerpoint/2016/6/main">
                        <a:blip r:embed="rId4"/>
                        <a:stretch>
                          <a:fillRect/>
                        </a:stretch>
                      </p166:blipFill>
                      <p166:spPr xmlns:p166="http://schemas.microsoft.com/office/powerpoint/2016/6/main">
                        <a:xfrm>
                          <a:off x="5932037" y="952198"/>
                          <a:ext cx="2691284" cy="1513847"/>
                        </a:xfrm>
                        <a:prstGeom prst="rect">
                          <a:avLst/>
                        </a:prstGeom>
                        <a:ln w="3175">
                          <a:solidFill>
                            <a:schemeClr val="tx1"/>
                          </a:solidFill>
                        </a:ln>
                      </p166:spPr>
                    </psuz:zmPr>
                  </psuz:summaryZmObj>
                  <psuz:summaryZmObj sectionId="{3297F6DD-B859-4A61-8A3E-ADA5D75FF26A}">
                    <psuz:zmPr id="{7A6F24C7-4D67-4122-9CCB-62B9720136F4}" transitionDur="1000">
                      <p166:blipFill xmlns:p166="http://schemas.microsoft.com/office/powerpoint/2016/6/main">
                        <a:blip r:embed="rId5"/>
                        <a:stretch>
                          <a:fillRect/>
                        </a:stretch>
                      </p166:blipFill>
                      <p166:spPr xmlns:p166="http://schemas.microsoft.com/office/powerpoint/2016/6/main">
                        <a:xfrm>
                          <a:off x="347623" y="2566968"/>
                          <a:ext cx="2691284" cy="1513847"/>
                        </a:xfrm>
                        <a:prstGeom prst="rect">
                          <a:avLst/>
                        </a:prstGeom>
                        <a:ln w="3175">
                          <a:solidFill>
                            <a:schemeClr val="tx1"/>
                          </a:solidFill>
                        </a:ln>
                      </p166:spPr>
                    </psuz:zmPr>
                  </psuz:summaryZmObj>
                  <psuz:summaryZmObj sectionId="{DE843723-854E-422B-A099-908D884C686F}">
                    <psuz:zmPr id="{4D3D2E1A-4DE8-4ECD-92F8-863891E14804}" transitionDur="1000">
                      <p166:blipFill xmlns:p166="http://schemas.microsoft.com/office/powerpoint/2016/6/main">
                        <a:blip r:embed="rId6"/>
                        <a:stretch>
                          <a:fillRect/>
                        </a:stretch>
                      </p166:blipFill>
                      <p166:spPr xmlns:p166="http://schemas.microsoft.com/office/powerpoint/2016/6/main">
                        <a:xfrm>
                          <a:off x="3139830" y="2566968"/>
                          <a:ext cx="2691284" cy="1513847"/>
                        </a:xfrm>
                        <a:prstGeom prst="rect">
                          <a:avLst/>
                        </a:prstGeom>
                        <a:ln w="3175">
                          <a:solidFill>
                            <a:schemeClr val="tx1"/>
                          </a:solidFill>
                        </a:ln>
                      </p166:spPr>
                    </psuz:zmPr>
                  </psuz:summaryZmObj>
                  <psuz:summaryZmObj sectionId="{FF0F28E9-6417-42FB-BE62-4AFF84693C69}">
                    <psuz:zmPr id="{F37EF1A0-889C-410F-8882-C7E13A838C66}" transitionDur="1000">
                      <p166:blipFill xmlns:p166="http://schemas.microsoft.com/office/powerpoint/2016/6/main">
                        <a:blip r:embed="rId7"/>
                        <a:stretch>
                          <a:fillRect/>
                        </a:stretch>
                      </p166:blipFill>
                      <p166:spPr xmlns:p166="http://schemas.microsoft.com/office/powerpoint/2016/6/main">
                        <a:xfrm>
                          <a:off x="5932037" y="2566968"/>
                          <a:ext cx="2691284" cy="1513847"/>
                        </a:xfrm>
                        <a:prstGeom prst="rect">
                          <a:avLst/>
                        </a:prstGeom>
                        <a:ln w="3175">
                          <a:solidFill>
                            <a:schemeClr val="tx1"/>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3474213D-CD8F-4F3E-815B-9F8BC2C04F20}"/>
                  </a:ext>
                </a:extLst>
              </p:cNvPr>
              <p:cNvGrpSpPr>
                <a:grpSpLocks noGrp="1" noUngrp="1" noRot="1" noChangeAspect="1" noMove="1" noResize="1"/>
              </p:cNvGrpSpPr>
              <p:nvPr/>
            </p:nvGrpSpPr>
            <p:grpSpPr>
              <a:xfrm>
                <a:off x="2031999" y="1105319"/>
                <a:ext cx="8970945" cy="5033014"/>
                <a:chOff x="2031999" y="1105319"/>
                <a:chExt cx="8970945" cy="5033014"/>
              </a:xfrm>
            </p:grpSpPr>
            <p:pic>
              <p:nvPicPr>
                <p:cNvPr id="2" name="Picture 2">
                  <a:hlinkClick r:id="rId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379622" y="2057517"/>
                  <a:ext cx="2691284" cy="1513847"/>
                </a:xfrm>
                <a:prstGeom prst="rect">
                  <a:avLst/>
                </a:prstGeom>
                <a:ln w="3175">
                  <a:solidFill>
                    <a:schemeClr val="tx2"/>
                  </a:solidFill>
                </a:ln>
              </p:spPr>
            </p:pic>
            <p:pic>
              <p:nvPicPr>
                <p:cNvPr id="5" name="Picture 5">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5171829" y="2057517"/>
                  <a:ext cx="2691284" cy="1513847"/>
                </a:xfrm>
                <a:prstGeom prst="rect">
                  <a:avLst/>
                </a:prstGeom>
                <a:ln w="3175">
                  <a:solidFill>
                    <a:schemeClr val="tx1"/>
                  </a:solidFill>
                </a:ln>
              </p:spPr>
            </p:pic>
            <p:pic>
              <p:nvPicPr>
                <p:cNvPr id="6" name="Picture 6">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964036" y="2057517"/>
                  <a:ext cx="2691284" cy="1513847"/>
                </a:xfrm>
                <a:prstGeom prst="rect">
                  <a:avLst/>
                </a:prstGeom>
                <a:ln w="3175">
                  <a:solidFill>
                    <a:schemeClr val="tx1"/>
                  </a:solidFill>
                </a:ln>
              </p:spPr>
            </p:pic>
            <p:pic>
              <p:nvPicPr>
                <p:cNvPr id="7" name="Picture 7">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379622" y="3672287"/>
                  <a:ext cx="2691284" cy="1513847"/>
                </a:xfrm>
                <a:prstGeom prst="rect">
                  <a:avLst/>
                </a:prstGeom>
                <a:ln w="3175">
                  <a:solidFill>
                    <a:schemeClr val="tx1"/>
                  </a:solidFill>
                </a:ln>
              </p:spPr>
            </p:pic>
            <p:pic>
              <p:nvPicPr>
                <p:cNvPr id="8" name="Picture 8">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5171829" y="3672287"/>
                  <a:ext cx="2691284" cy="1513847"/>
                </a:xfrm>
                <a:prstGeom prst="rect">
                  <a:avLst/>
                </a:prstGeom>
                <a:ln w="3175">
                  <a:solidFill>
                    <a:schemeClr val="tx1"/>
                  </a:solidFill>
                </a:ln>
              </p:spPr>
            </p:pic>
            <p:pic>
              <p:nvPicPr>
                <p:cNvPr id="9" name="Picture 9"/>
                <p:cNvPicPr>
                  <a:picLocks noSelect="1" noRot="1" noChangeAspect="1" noMove="1" noResize="1" noEditPoints="1" noAdjustHandles="1" noChangeArrowheads="1" noChangeShapeType="1"/>
                </p:cNvPicPr>
                <p:nvPr/>
              </p:nvPicPr>
              <p:blipFill>
                <a:blip r:embed="rId7"/>
                <a:stretch>
                  <a:fillRect/>
                </a:stretch>
              </p:blipFill>
              <p:spPr>
                <a:xfrm>
                  <a:off x="7964036" y="3672287"/>
                  <a:ext cx="2691284" cy="1513847"/>
                </a:xfrm>
                <a:prstGeom prst="rect">
                  <a:avLst/>
                </a:prstGeom>
                <a:ln w="3175">
                  <a:solidFill>
                    <a:schemeClr val="tx1"/>
                  </a:solidFill>
                </a:ln>
              </p:spPr>
            </p:pic>
          </p:grpSp>
        </mc:Fallback>
      </mc:AlternateContent>
      <p:sp>
        <p:nvSpPr>
          <p:cNvPr id="4" name="Title 1">
            <a:extLst>
              <a:ext uri="{FF2B5EF4-FFF2-40B4-BE49-F238E27FC236}">
                <a16:creationId xmlns:a16="http://schemas.microsoft.com/office/drawing/2014/main" id="{9563A67B-4F70-413A-AC9C-D3046D807525}"/>
              </a:ext>
            </a:extLst>
          </p:cNvPr>
          <p:cNvSpPr txBox="1">
            <a:spLocks/>
          </p:cNvSpPr>
          <p:nvPr/>
        </p:nvSpPr>
        <p:spPr>
          <a:xfrm>
            <a:off x="2191446" y="422590"/>
            <a:ext cx="9089238" cy="59415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a:lstStyle>
          <a:p>
            <a:r>
              <a:rPr lang="en-TT" sz="3600" dirty="0">
                <a:latin typeface="+mj-lt"/>
              </a:rPr>
              <a:t>Learning Outcomes</a:t>
            </a:r>
            <a:endParaRPr lang="en-GB" sz="3600" dirty="0">
              <a:latin typeface="+mj-lt"/>
            </a:endParaRPr>
          </a:p>
        </p:txBody>
      </p:sp>
    </p:spTree>
    <p:extLst>
      <p:ext uri="{BB962C8B-B14F-4D97-AF65-F5344CB8AC3E}">
        <p14:creationId xmlns:p14="http://schemas.microsoft.com/office/powerpoint/2010/main" val="243210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5AE0-6AC5-D694-35AD-C7CA8CB2286E}"/>
              </a:ext>
            </a:extLst>
          </p:cNvPr>
          <p:cNvSpPr>
            <a:spLocks noGrp="1"/>
          </p:cNvSpPr>
          <p:nvPr>
            <p:ph type="title"/>
          </p:nvPr>
        </p:nvSpPr>
        <p:spPr/>
        <p:txBody>
          <a:bodyPr/>
          <a:lstStyle/>
          <a:p>
            <a:r>
              <a:rPr lang="en-US" sz="3600" dirty="0">
                <a:solidFill>
                  <a:schemeClr val="tx2"/>
                </a:solidFill>
              </a:rPr>
              <a:t>Prince 2 - 7 Processes</a:t>
            </a:r>
            <a:endParaRPr lang="en-TT" dirty="0"/>
          </a:p>
        </p:txBody>
      </p:sp>
      <p:sp>
        <p:nvSpPr>
          <p:cNvPr id="3" name="Content Placeholder 2">
            <a:extLst>
              <a:ext uri="{FF2B5EF4-FFF2-40B4-BE49-F238E27FC236}">
                <a16:creationId xmlns:a16="http://schemas.microsoft.com/office/drawing/2014/main" id="{EE3B389C-7179-5345-AD1C-88DAC1C09713}"/>
              </a:ext>
            </a:extLst>
          </p:cNvPr>
          <p:cNvSpPr>
            <a:spLocks noGrp="1"/>
          </p:cNvSpPr>
          <p:nvPr>
            <p:ph sz="half" idx="1"/>
          </p:nvPr>
        </p:nvSpPr>
        <p:spPr/>
        <p:txBody>
          <a:bodyPr>
            <a:normAutofit/>
          </a:bodyPr>
          <a:lstStyle/>
          <a:p>
            <a:r>
              <a:rPr lang="en-US" dirty="0"/>
              <a:t>PRINCE2 provides a process model for managing a project. </a:t>
            </a:r>
          </a:p>
          <a:p>
            <a:pPr marL="0" indent="0">
              <a:buNone/>
            </a:pPr>
            <a:endParaRPr lang="en-US" dirty="0"/>
          </a:p>
          <a:p>
            <a:r>
              <a:rPr lang="en-US" dirty="0"/>
              <a:t>This consists of a set of activities that are required to:</a:t>
            </a:r>
          </a:p>
          <a:p>
            <a:pPr lvl="1"/>
            <a:r>
              <a:rPr lang="en-US" b="1" dirty="0">
                <a:solidFill>
                  <a:schemeClr val="accent1"/>
                </a:solidFill>
              </a:rPr>
              <a:t>Direct</a:t>
            </a:r>
          </a:p>
          <a:p>
            <a:pPr lvl="1"/>
            <a:r>
              <a:rPr lang="en-US" b="1" dirty="0">
                <a:solidFill>
                  <a:schemeClr val="accent1"/>
                </a:solidFill>
              </a:rPr>
              <a:t>Manage and </a:t>
            </a:r>
          </a:p>
          <a:p>
            <a:pPr lvl="1"/>
            <a:r>
              <a:rPr lang="en-US" b="1" dirty="0">
                <a:solidFill>
                  <a:schemeClr val="accent1"/>
                </a:solidFill>
              </a:rPr>
              <a:t>Deliver a project.</a:t>
            </a:r>
            <a:endParaRPr lang="en-TT" b="1" dirty="0">
              <a:solidFill>
                <a:schemeClr val="accent1"/>
              </a:solidFill>
            </a:endParaRPr>
          </a:p>
        </p:txBody>
      </p:sp>
      <p:sp>
        <p:nvSpPr>
          <p:cNvPr id="4" name="Content Placeholder 3">
            <a:extLst>
              <a:ext uri="{FF2B5EF4-FFF2-40B4-BE49-F238E27FC236}">
                <a16:creationId xmlns:a16="http://schemas.microsoft.com/office/drawing/2014/main" id="{9EF72D31-4095-BF37-07E7-0B56204DF29F}"/>
              </a:ext>
            </a:extLst>
          </p:cNvPr>
          <p:cNvSpPr>
            <a:spLocks noGrp="1"/>
          </p:cNvSpPr>
          <p:nvPr>
            <p:ph sz="half" idx="2"/>
          </p:nvPr>
        </p:nvSpPr>
        <p:spPr/>
        <p:txBody>
          <a:bodyPr>
            <a:normAutofit/>
          </a:bodyPr>
          <a:lstStyle/>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start</a:t>
            </a:r>
            <a:r>
              <a:rPr lang="en-US" sz="2000" dirty="0"/>
              <a:t>, i.e. </a:t>
            </a:r>
            <a:r>
              <a:rPr lang="en-US" sz="2000" dirty="0" err="1"/>
              <a:t>organise</a:t>
            </a:r>
            <a:r>
              <a:rPr lang="en-US" sz="2000" dirty="0"/>
              <a:t> and plan before leaping in.</a:t>
            </a:r>
          </a:p>
          <a:p>
            <a:endParaRPr lang="en-US" sz="2000" dirty="0"/>
          </a:p>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middle</a:t>
            </a:r>
            <a:r>
              <a:rPr lang="en-US" sz="2000" dirty="0"/>
              <a:t>, i.e. keeping projects </a:t>
            </a:r>
            <a:r>
              <a:rPr lang="en-US" sz="2000" dirty="0" err="1"/>
              <a:t>organised</a:t>
            </a:r>
            <a:r>
              <a:rPr lang="en-US" sz="2000" dirty="0"/>
              <a:t> and controlled.</a:t>
            </a:r>
          </a:p>
          <a:p>
            <a:endParaRPr lang="en-US" sz="2000" dirty="0"/>
          </a:p>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end</a:t>
            </a:r>
            <a:r>
              <a:rPr lang="en-US" sz="2000" dirty="0"/>
              <a:t>, i.e. when you've got what you want and the project has finished, tidy up the loose ends</a:t>
            </a:r>
          </a:p>
          <a:p>
            <a:endParaRPr lang="en-TT" sz="1800" dirty="0"/>
          </a:p>
        </p:txBody>
      </p:sp>
    </p:spTree>
    <p:extLst>
      <p:ext uri="{BB962C8B-B14F-4D97-AF65-F5344CB8AC3E}">
        <p14:creationId xmlns:p14="http://schemas.microsoft.com/office/powerpoint/2010/main" val="98889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2302710" y="380531"/>
            <a:ext cx="6961643" cy="749001"/>
          </a:xfrm>
        </p:spPr>
        <p:txBody>
          <a:bodyPr>
            <a:noAutofit/>
          </a:bodyPr>
          <a:lstStyle/>
          <a:p>
            <a:r>
              <a:rPr lang="en-US" sz="3200" dirty="0">
                <a:solidFill>
                  <a:schemeClr val="tx2"/>
                </a:solidFill>
              </a:rPr>
              <a:t>Prince 2 - 7 Processes</a:t>
            </a:r>
          </a:p>
        </p:txBody>
      </p:sp>
      <p:sp>
        <p:nvSpPr>
          <p:cNvPr id="6" name="Content Placeholder 2">
            <a:extLst>
              <a:ext uri="{FF2B5EF4-FFF2-40B4-BE49-F238E27FC236}">
                <a16:creationId xmlns:a16="http://schemas.microsoft.com/office/drawing/2014/main" id="{319E3725-B283-7990-2289-D3915C71A5B4}"/>
              </a:ext>
            </a:extLst>
          </p:cNvPr>
          <p:cNvSpPr>
            <a:spLocks noGrp="1"/>
          </p:cNvSpPr>
          <p:nvPr>
            <p:ph idx="1"/>
          </p:nvPr>
        </p:nvSpPr>
        <p:spPr>
          <a:xfrm>
            <a:off x="937321" y="1417562"/>
            <a:ext cx="4038600" cy="1684783"/>
          </a:xfrm>
        </p:spPr>
        <p:txBody>
          <a:bodyPr>
            <a:normAutofit lnSpcReduction="10000"/>
          </a:bodyPr>
          <a:lstStyle/>
          <a:p>
            <a:r>
              <a:rPr lang="en-US" sz="2400" dirty="0">
                <a:solidFill>
                  <a:schemeClr val="tx1"/>
                </a:solidFill>
              </a:rPr>
              <a:t>Starting up a project</a:t>
            </a:r>
          </a:p>
          <a:p>
            <a:r>
              <a:rPr lang="en-US" sz="2400" dirty="0">
                <a:solidFill>
                  <a:schemeClr val="tx1"/>
                </a:solidFill>
              </a:rPr>
              <a:t>Directing a project</a:t>
            </a:r>
          </a:p>
          <a:p>
            <a:r>
              <a:rPr lang="en-US" sz="2400" dirty="0">
                <a:solidFill>
                  <a:schemeClr val="tx1"/>
                </a:solidFill>
              </a:rPr>
              <a:t>Initiating a project</a:t>
            </a:r>
          </a:p>
          <a:p>
            <a:r>
              <a:rPr lang="en-US" sz="2400" dirty="0">
                <a:solidFill>
                  <a:schemeClr val="tx1"/>
                </a:solidFill>
              </a:rPr>
              <a:t>Controlling a stage</a:t>
            </a:r>
          </a:p>
          <a:p>
            <a:endParaRPr lang="en-US" sz="2400" dirty="0">
              <a:solidFill>
                <a:schemeClr val="tx1"/>
              </a:solidFill>
            </a:endParaRPr>
          </a:p>
        </p:txBody>
      </p:sp>
      <p:graphicFrame>
        <p:nvGraphicFramePr>
          <p:cNvPr id="18" name="Table 24">
            <a:extLst>
              <a:ext uri="{FF2B5EF4-FFF2-40B4-BE49-F238E27FC236}">
                <a16:creationId xmlns:a16="http://schemas.microsoft.com/office/drawing/2014/main" id="{D5573887-7B53-4BA7-8B2A-6471C9CB1A61}"/>
              </a:ext>
            </a:extLst>
          </p:cNvPr>
          <p:cNvGraphicFramePr>
            <a:graphicFrameLocks/>
          </p:cNvGraphicFramePr>
          <p:nvPr/>
        </p:nvGraphicFramePr>
        <p:xfrm>
          <a:off x="3575721" y="4257355"/>
          <a:ext cx="6057763" cy="2123975"/>
        </p:xfrm>
        <a:graphic>
          <a:graphicData uri="http://schemas.openxmlformats.org/drawingml/2006/table">
            <a:tbl>
              <a:tblPr firstRow="1" bandRow="1">
                <a:tableStyleId>{5940675A-B579-460E-94D1-54222C63F5DA}</a:tableStyleId>
              </a:tblPr>
              <a:tblGrid>
                <a:gridCol w="933230">
                  <a:extLst>
                    <a:ext uri="{9D8B030D-6E8A-4147-A177-3AD203B41FA5}">
                      <a16:colId xmlns:a16="http://schemas.microsoft.com/office/drawing/2014/main" val="4010104841"/>
                    </a:ext>
                  </a:extLst>
                </a:gridCol>
                <a:gridCol w="695924">
                  <a:extLst>
                    <a:ext uri="{9D8B030D-6E8A-4147-A177-3AD203B41FA5}">
                      <a16:colId xmlns:a16="http://schemas.microsoft.com/office/drawing/2014/main" val="4206415936"/>
                    </a:ext>
                  </a:extLst>
                </a:gridCol>
                <a:gridCol w="1184797">
                  <a:extLst>
                    <a:ext uri="{9D8B030D-6E8A-4147-A177-3AD203B41FA5}">
                      <a16:colId xmlns:a16="http://schemas.microsoft.com/office/drawing/2014/main" val="3213868258"/>
                    </a:ext>
                  </a:extLst>
                </a:gridCol>
                <a:gridCol w="1794449">
                  <a:extLst>
                    <a:ext uri="{9D8B030D-6E8A-4147-A177-3AD203B41FA5}">
                      <a16:colId xmlns:a16="http://schemas.microsoft.com/office/drawing/2014/main" val="597774800"/>
                    </a:ext>
                  </a:extLst>
                </a:gridCol>
                <a:gridCol w="1449363">
                  <a:extLst>
                    <a:ext uri="{9D8B030D-6E8A-4147-A177-3AD203B41FA5}">
                      <a16:colId xmlns:a16="http://schemas.microsoft.com/office/drawing/2014/main" val="3178112110"/>
                    </a:ext>
                  </a:extLst>
                </a:gridCol>
              </a:tblGrid>
              <a:tr h="379928">
                <a:tc>
                  <a:txBody>
                    <a:bodyPr/>
                    <a:lstStyle/>
                    <a:p>
                      <a:r>
                        <a:rPr lang="en-GB" sz="900" b="1" dirty="0">
                          <a:latin typeface="Raleway" panose="020B0503030101060003" pitchFamily="34" charset="0"/>
                        </a:rPr>
                        <a:t>Directing</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2482949646"/>
                  </a:ext>
                </a:extLst>
              </a:tr>
              <a:tr h="1075873">
                <a:tc>
                  <a:txBody>
                    <a:bodyPr/>
                    <a:lstStyle/>
                    <a:p>
                      <a:r>
                        <a:rPr lang="en-GB" sz="1700" b="1" dirty="0">
                          <a:latin typeface="Raleway" panose="020B0503030101060003" pitchFamily="34" charset="0"/>
                        </a:rPr>
                        <a:t> </a:t>
                      </a:r>
                    </a:p>
                    <a:p>
                      <a:r>
                        <a:rPr lang="en-GB" sz="900" b="1" dirty="0">
                          <a:latin typeface="Raleway" panose="020B0503030101060003" pitchFamily="34" charset="0"/>
                        </a:rPr>
                        <a:t>Managing</a:t>
                      </a:r>
                    </a:p>
                    <a:p>
                      <a:r>
                        <a:rPr lang="en-GB" sz="1700" b="1" dirty="0">
                          <a:latin typeface="Raleway" panose="020B0503030101060003" pitchFamily="34" charset="0"/>
                        </a:rPr>
                        <a:t> </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3376444351"/>
                  </a:ext>
                </a:extLst>
              </a:tr>
              <a:tr h="668174">
                <a:tc>
                  <a:txBody>
                    <a:bodyPr/>
                    <a:lstStyle/>
                    <a:p>
                      <a:pPr>
                        <a:spcBef>
                          <a:spcPts val="0"/>
                        </a:spcBef>
                        <a:spcAft>
                          <a:spcPts val="0"/>
                        </a:spcAft>
                      </a:pPr>
                      <a:r>
                        <a:rPr lang="en-GB" sz="800" b="1" dirty="0">
                          <a:latin typeface="Raleway" panose="020B0503030101060003" pitchFamily="34" charset="0"/>
                        </a:rPr>
                        <a:t> </a:t>
                      </a:r>
                    </a:p>
                    <a:p>
                      <a:pPr>
                        <a:spcBef>
                          <a:spcPts val="0"/>
                        </a:spcBef>
                        <a:spcAft>
                          <a:spcPts val="0"/>
                        </a:spcAft>
                      </a:pPr>
                      <a:r>
                        <a:rPr lang="en-GB" sz="900" b="1" dirty="0">
                          <a:latin typeface="Raleway" panose="020B0503030101060003" pitchFamily="34" charset="0"/>
                        </a:rPr>
                        <a:t>Delivering</a:t>
                      </a:r>
                      <a:endParaRPr lang="en-GB" sz="800" b="1" dirty="0">
                        <a:latin typeface="Raleway" panose="020B0503030101060003" pitchFamily="34" charset="0"/>
                      </a:endParaRPr>
                    </a:p>
                    <a:p>
                      <a:pPr>
                        <a:spcBef>
                          <a:spcPts val="0"/>
                        </a:spcBef>
                        <a:spcAft>
                          <a:spcPts val="0"/>
                        </a:spcAft>
                      </a:pPr>
                      <a:r>
                        <a:rPr lang="en-GB" sz="800" b="1" dirty="0">
                          <a:latin typeface="Raleway" panose="020B0503030101060003" pitchFamily="34" charset="0"/>
                        </a:rPr>
                        <a:t> </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2590122160"/>
                  </a:ext>
                </a:extLst>
              </a:tr>
            </a:tbl>
          </a:graphicData>
        </a:graphic>
      </p:graphicFrame>
      <p:sp>
        <p:nvSpPr>
          <p:cNvPr id="22" name="Arrow: Pentagon 21">
            <a:extLst>
              <a:ext uri="{FF2B5EF4-FFF2-40B4-BE49-F238E27FC236}">
                <a16:creationId xmlns:a16="http://schemas.microsoft.com/office/drawing/2014/main" id="{0E7D1D12-5A03-4BCF-A8E6-B5ADC3D4C7D0}"/>
              </a:ext>
            </a:extLst>
          </p:cNvPr>
          <p:cNvSpPr/>
          <p:nvPr/>
        </p:nvSpPr>
        <p:spPr>
          <a:xfrm>
            <a:off x="4611968" y="3755655"/>
            <a:ext cx="663506" cy="338559"/>
          </a:xfrm>
          <a:prstGeom prst="homePlate">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sz="900" b="1" dirty="0">
                <a:latin typeface="Raleway" panose="020B0503030101060003" pitchFamily="34" charset="0"/>
              </a:rPr>
              <a:t>Pre-project</a:t>
            </a:r>
          </a:p>
        </p:txBody>
      </p:sp>
      <p:sp>
        <p:nvSpPr>
          <p:cNvPr id="23" name="Arrow: Chevron 22">
            <a:extLst>
              <a:ext uri="{FF2B5EF4-FFF2-40B4-BE49-F238E27FC236}">
                <a16:creationId xmlns:a16="http://schemas.microsoft.com/office/drawing/2014/main" id="{B8AEA0C9-6434-4618-92DA-55714F8B4C54}"/>
              </a:ext>
            </a:extLst>
          </p:cNvPr>
          <p:cNvSpPr/>
          <p:nvPr/>
        </p:nvSpPr>
        <p:spPr>
          <a:xfrm>
            <a:off x="5397795" y="3764487"/>
            <a:ext cx="1006999"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sz="900" b="1" dirty="0">
                <a:latin typeface="Raleway" panose="020B0503030101060003" pitchFamily="34" charset="0"/>
              </a:rPr>
              <a:t>Initiation stage</a:t>
            </a:r>
          </a:p>
        </p:txBody>
      </p:sp>
      <p:sp>
        <p:nvSpPr>
          <p:cNvPr id="24" name="Arrow: Chevron 23">
            <a:extLst>
              <a:ext uri="{FF2B5EF4-FFF2-40B4-BE49-F238E27FC236}">
                <a16:creationId xmlns:a16="http://schemas.microsoft.com/office/drawing/2014/main" id="{DD3B321A-6AB3-42A5-8378-E0AD4E307A04}"/>
              </a:ext>
            </a:extLst>
          </p:cNvPr>
          <p:cNvSpPr/>
          <p:nvPr/>
        </p:nvSpPr>
        <p:spPr>
          <a:xfrm>
            <a:off x="6587470" y="3764487"/>
            <a:ext cx="1459116"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sz="900" b="1" dirty="0">
                <a:latin typeface="Raleway" panose="020B0503030101060003" pitchFamily="34" charset="0"/>
              </a:rPr>
              <a:t>Subsequent delivery stage(s)</a:t>
            </a:r>
          </a:p>
        </p:txBody>
      </p:sp>
      <p:sp>
        <p:nvSpPr>
          <p:cNvPr id="25" name="Arrow: Chevron 24">
            <a:extLst>
              <a:ext uri="{FF2B5EF4-FFF2-40B4-BE49-F238E27FC236}">
                <a16:creationId xmlns:a16="http://schemas.microsoft.com/office/drawing/2014/main" id="{A599E94A-D1BB-444A-9F69-237CE97C335F}"/>
              </a:ext>
            </a:extLst>
          </p:cNvPr>
          <p:cNvSpPr/>
          <p:nvPr/>
        </p:nvSpPr>
        <p:spPr>
          <a:xfrm>
            <a:off x="8250359" y="3782648"/>
            <a:ext cx="1232636"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sz="900" b="1" dirty="0">
                <a:latin typeface="Raleway" panose="020B0503030101060003" pitchFamily="34" charset="0"/>
              </a:rPr>
              <a:t>Final delivery stage</a:t>
            </a:r>
          </a:p>
        </p:txBody>
      </p:sp>
      <p:sp>
        <p:nvSpPr>
          <p:cNvPr id="26" name="Rectangle: Rounded Corners 25">
            <a:extLst>
              <a:ext uri="{FF2B5EF4-FFF2-40B4-BE49-F238E27FC236}">
                <a16:creationId xmlns:a16="http://schemas.microsoft.com/office/drawing/2014/main" id="{6D8E148D-21F5-4452-8B2C-740204599C54}"/>
              </a:ext>
            </a:extLst>
          </p:cNvPr>
          <p:cNvSpPr/>
          <p:nvPr/>
        </p:nvSpPr>
        <p:spPr>
          <a:xfrm>
            <a:off x="5275475" y="4279953"/>
            <a:ext cx="4356597" cy="257603"/>
          </a:xfrm>
          <a:prstGeom prst="roundRect">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latin typeface="Raleway" panose="020B0503030101060003" pitchFamily="34" charset="0"/>
              </a:rPr>
              <a:t>Directing a Project</a:t>
            </a:r>
          </a:p>
        </p:txBody>
      </p:sp>
      <p:sp>
        <p:nvSpPr>
          <p:cNvPr id="27" name="Rectangle: Rounded Corners 26">
            <a:extLst>
              <a:ext uri="{FF2B5EF4-FFF2-40B4-BE49-F238E27FC236}">
                <a16:creationId xmlns:a16="http://schemas.microsoft.com/office/drawing/2014/main" id="{FBD7A61D-9FFC-4744-8619-797A9D510B1B}"/>
              </a:ext>
            </a:extLst>
          </p:cNvPr>
          <p:cNvSpPr/>
          <p:nvPr/>
        </p:nvSpPr>
        <p:spPr>
          <a:xfrm>
            <a:off x="8619955" y="4725004"/>
            <a:ext cx="739980" cy="344231"/>
          </a:xfrm>
          <a:prstGeom prst="roundRect">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900" b="1" dirty="0">
                <a:solidFill>
                  <a:srgbClr val="FFFFFF"/>
                </a:solidFill>
                <a:latin typeface="Raleway" panose="020B0503030101060003" pitchFamily="34" charset="0"/>
              </a:rPr>
              <a:t>Closing a Project</a:t>
            </a:r>
          </a:p>
        </p:txBody>
      </p:sp>
      <p:sp>
        <p:nvSpPr>
          <p:cNvPr id="28" name="Rectangle: Rounded Corners 27">
            <a:extLst>
              <a:ext uri="{FF2B5EF4-FFF2-40B4-BE49-F238E27FC236}">
                <a16:creationId xmlns:a16="http://schemas.microsoft.com/office/drawing/2014/main" id="{BCD6412D-1739-4CF1-A258-7F2EAD8DC334}"/>
              </a:ext>
            </a:extLst>
          </p:cNvPr>
          <p:cNvSpPr/>
          <p:nvPr/>
        </p:nvSpPr>
        <p:spPr>
          <a:xfrm>
            <a:off x="4528514" y="4493836"/>
            <a:ext cx="655206" cy="340340"/>
          </a:xfrm>
          <a:prstGeom prst="round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r>
              <a:rPr lang="en-GB" sz="900" b="1" dirty="0">
                <a:solidFill>
                  <a:schemeClr val="accent1"/>
                </a:solidFill>
                <a:latin typeface="Raleway" panose="020B0503030101060003" pitchFamily="34" charset="0"/>
              </a:rPr>
              <a:t>Starting up a Project</a:t>
            </a:r>
          </a:p>
        </p:txBody>
      </p:sp>
      <p:sp>
        <p:nvSpPr>
          <p:cNvPr id="29" name="Rectangle: Rounded Corners 28">
            <a:extLst>
              <a:ext uri="{FF2B5EF4-FFF2-40B4-BE49-F238E27FC236}">
                <a16:creationId xmlns:a16="http://schemas.microsoft.com/office/drawing/2014/main" id="{1C6C08C1-E37F-4D95-BABF-ACBE49EE2EF4}"/>
              </a:ext>
            </a:extLst>
          </p:cNvPr>
          <p:cNvSpPr/>
          <p:nvPr/>
        </p:nvSpPr>
        <p:spPr>
          <a:xfrm>
            <a:off x="5183721" y="5142018"/>
            <a:ext cx="1181587" cy="445725"/>
          </a:xfrm>
          <a:prstGeom prst="round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900" b="1" dirty="0">
                <a:solidFill>
                  <a:schemeClr val="accent1"/>
                </a:solidFill>
                <a:latin typeface="Raleway" panose="020B0503030101060003" pitchFamily="34" charset="0"/>
              </a:rPr>
              <a:t>Initiating a Project</a:t>
            </a:r>
          </a:p>
        </p:txBody>
      </p:sp>
      <p:sp>
        <p:nvSpPr>
          <p:cNvPr id="30" name="Rectangle: Rounded Corners 29">
            <a:extLst>
              <a:ext uri="{FF2B5EF4-FFF2-40B4-BE49-F238E27FC236}">
                <a16:creationId xmlns:a16="http://schemas.microsoft.com/office/drawing/2014/main" id="{52EEE146-C1EF-4772-A4DA-BE65D94FC9A8}"/>
              </a:ext>
            </a:extLst>
          </p:cNvPr>
          <p:cNvSpPr/>
          <p:nvPr/>
        </p:nvSpPr>
        <p:spPr>
          <a:xfrm>
            <a:off x="6604601" y="5219837"/>
            <a:ext cx="1274004" cy="290089"/>
          </a:xfrm>
          <a:prstGeom prst="roundRect">
            <a:avLst/>
          </a:prstGeom>
          <a:solidFill>
            <a:schemeClr val="accent4">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r>
              <a:rPr lang="en-GB" sz="900" b="1" dirty="0">
                <a:solidFill>
                  <a:srgbClr val="071D49"/>
                </a:solidFill>
                <a:latin typeface="Raleway" panose="020B0503030101060003" pitchFamily="34" charset="0"/>
              </a:rPr>
              <a:t>Controlling a Stage</a:t>
            </a:r>
          </a:p>
        </p:txBody>
      </p:sp>
      <p:sp>
        <p:nvSpPr>
          <p:cNvPr id="31" name="Rectangle: Rounded Corners 30">
            <a:extLst>
              <a:ext uri="{FF2B5EF4-FFF2-40B4-BE49-F238E27FC236}">
                <a16:creationId xmlns:a16="http://schemas.microsoft.com/office/drawing/2014/main" id="{DFDD3A25-4307-4E10-A198-5ADE932FD2AF}"/>
              </a:ext>
            </a:extLst>
          </p:cNvPr>
          <p:cNvSpPr/>
          <p:nvPr/>
        </p:nvSpPr>
        <p:spPr>
          <a:xfrm>
            <a:off x="8357192" y="5226083"/>
            <a:ext cx="1018970" cy="290089"/>
          </a:xfrm>
          <a:prstGeom prst="roundRect">
            <a:avLst/>
          </a:prstGeom>
          <a:solidFill>
            <a:schemeClr val="accent4">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900" b="1" dirty="0">
                <a:solidFill>
                  <a:srgbClr val="071D49"/>
                </a:solidFill>
                <a:latin typeface="Raleway" panose="020B0503030101060003" pitchFamily="34" charset="0"/>
              </a:rPr>
              <a:t>Controlling a Stage</a:t>
            </a:r>
          </a:p>
        </p:txBody>
      </p:sp>
      <p:sp>
        <p:nvSpPr>
          <p:cNvPr id="32" name="Rectangle: Rounded Corners 31">
            <a:extLst>
              <a:ext uri="{FF2B5EF4-FFF2-40B4-BE49-F238E27FC236}">
                <a16:creationId xmlns:a16="http://schemas.microsoft.com/office/drawing/2014/main" id="{34ACFA0C-3F91-4A46-ADCC-ABF5E035E066}"/>
              </a:ext>
            </a:extLst>
          </p:cNvPr>
          <p:cNvSpPr/>
          <p:nvPr/>
        </p:nvSpPr>
        <p:spPr>
          <a:xfrm>
            <a:off x="6604601" y="5785960"/>
            <a:ext cx="1274004" cy="375603"/>
          </a:xfrm>
          <a:prstGeom prst="roundRect">
            <a:avLst/>
          </a:prstGeom>
          <a:solidFill>
            <a:schemeClr val="tx2">
              <a:lumMod val="75000"/>
              <a:lumOff val="2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900" b="1" dirty="0">
                <a:solidFill>
                  <a:srgbClr val="FFFFFF"/>
                </a:solidFill>
                <a:latin typeface="Raleway" panose="020B0503030101060003" pitchFamily="34" charset="0"/>
              </a:rPr>
              <a:t>Managing Product Delivery</a:t>
            </a:r>
          </a:p>
        </p:txBody>
      </p:sp>
      <p:sp>
        <p:nvSpPr>
          <p:cNvPr id="33" name="Rectangle: Rounded Corners 32">
            <a:extLst>
              <a:ext uri="{FF2B5EF4-FFF2-40B4-BE49-F238E27FC236}">
                <a16:creationId xmlns:a16="http://schemas.microsoft.com/office/drawing/2014/main" id="{461CFDAD-3729-4B0C-A0E3-BB44DDBC25D7}"/>
              </a:ext>
            </a:extLst>
          </p:cNvPr>
          <p:cNvSpPr/>
          <p:nvPr/>
        </p:nvSpPr>
        <p:spPr>
          <a:xfrm>
            <a:off x="8357192" y="5785960"/>
            <a:ext cx="1018970" cy="363139"/>
          </a:xfrm>
          <a:prstGeom prst="roundRect">
            <a:avLst/>
          </a:prstGeom>
          <a:solidFill>
            <a:schemeClr val="tx2">
              <a:lumMod val="75000"/>
              <a:lumOff val="2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900" b="1" dirty="0">
                <a:solidFill>
                  <a:srgbClr val="FFFFFF"/>
                </a:solidFill>
                <a:latin typeface="Raleway" panose="020B0503030101060003" pitchFamily="34" charset="0"/>
              </a:rPr>
              <a:t>Managing Product Delivery</a:t>
            </a:r>
          </a:p>
        </p:txBody>
      </p:sp>
      <p:sp>
        <p:nvSpPr>
          <p:cNvPr id="36" name="TextBox 35">
            <a:extLst>
              <a:ext uri="{FF2B5EF4-FFF2-40B4-BE49-F238E27FC236}">
                <a16:creationId xmlns:a16="http://schemas.microsoft.com/office/drawing/2014/main" id="{4B70B65D-4B93-47A4-AF28-42A8CB75F974}"/>
              </a:ext>
            </a:extLst>
          </p:cNvPr>
          <p:cNvSpPr txBox="1"/>
          <p:nvPr/>
        </p:nvSpPr>
        <p:spPr>
          <a:xfrm>
            <a:off x="3515650" y="6477470"/>
            <a:ext cx="4477509" cy="230832"/>
          </a:xfrm>
          <a:prstGeom prst="rect">
            <a:avLst/>
          </a:prstGeom>
          <a:noFill/>
        </p:spPr>
        <p:txBody>
          <a:bodyPr wrap="square" rtlCol="0">
            <a:spAutoFit/>
          </a:bodyPr>
          <a:lstStyle/>
          <a:p>
            <a:r>
              <a:rPr lang="en-GB" sz="900" dirty="0">
                <a:latin typeface="Raleway" panose="020B0503030101060003" pitchFamily="34" charset="0"/>
              </a:rPr>
              <a:t>SB = Managing a Stage Boundary</a:t>
            </a:r>
          </a:p>
        </p:txBody>
      </p:sp>
      <p:sp>
        <p:nvSpPr>
          <p:cNvPr id="7" name="Content Placeholder 9">
            <a:extLst>
              <a:ext uri="{FF2B5EF4-FFF2-40B4-BE49-F238E27FC236}">
                <a16:creationId xmlns:a16="http://schemas.microsoft.com/office/drawing/2014/main" id="{B449F1BA-C220-F3B3-1634-D31D28FE66C1}"/>
              </a:ext>
            </a:extLst>
          </p:cNvPr>
          <p:cNvSpPr txBox="1">
            <a:spLocks/>
          </p:cNvSpPr>
          <p:nvPr/>
        </p:nvSpPr>
        <p:spPr>
          <a:xfrm>
            <a:off x="7104112" y="1362664"/>
            <a:ext cx="4038600" cy="1937327"/>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FFFFFF"/>
                </a:solidFill>
                <a:latin typeface="Raleway" panose="020B05030301010600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FFFFFF"/>
                </a:solidFill>
                <a:latin typeface="Raleway" panose="020B05030301010600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FFFFFF"/>
                </a:solidFill>
                <a:latin typeface="Raleway" panose="020B05030301010600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FFFFFF"/>
                </a:solidFill>
                <a:latin typeface="Raleway" panose="020B05030301010600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solidFill>
                  <a:schemeClr val="tx1"/>
                </a:solidFill>
              </a:rPr>
              <a:t>Managing product delivery</a:t>
            </a:r>
          </a:p>
          <a:p>
            <a:r>
              <a:rPr lang="en-US" sz="2600" dirty="0">
                <a:solidFill>
                  <a:schemeClr val="tx1"/>
                </a:solidFill>
              </a:rPr>
              <a:t>Managing a stage boundary</a:t>
            </a:r>
          </a:p>
          <a:p>
            <a:r>
              <a:rPr lang="en-US" sz="2600" dirty="0">
                <a:solidFill>
                  <a:schemeClr val="tx1"/>
                </a:solidFill>
              </a:rPr>
              <a:t>Closing a project</a:t>
            </a:r>
          </a:p>
          <a:p>
            <a:endParaRPr lang="en-TT" dirty="0">
              <a:solidFill>
                <a:schemeClr val="tx1"/>
              </a:solidFill>
            </a:endParaRPr>
          </a:p>
        </p:txBody>
      </p:sp>
      <p:sp>
        <p:nvSpPr>
          <p:cNvPr id="8" name="Rectangle: Rounded Corners 7">
            <a:extLst>
              <a:ext uri="{FF2B5EF4-FFF2-40B4-BE49-F238E27FC236}">
                <a16:creationId xmlns:a16="http://schemas.microsoft.com/office/drawing/2014/main" id="{5FA6FC9F-1236-76C2-FD34-9D20F63B82BA}"/>
              </a:ext>
            </a:extLst>
          </p:cNvPr>
          <p:cNvSpPr/>
          <p:nvPr/>
        </p:nvSpPr>
        <p:spPr>
          <a:xfrm>
            <a:off x="5854357" y="4682450"/>
            <a:ext cx="481002" cy="386785"/>
          </a:xfrm>
          <a:prstGeom prst="roundRect">
            <a:avLst/>
          </a:prstGeom>
          <a:solidFill>
            <a:srgbClr val="061D48">
              <a:lumMod val="75000"/>
              <a:lumOff val="25000"/>
            </a:srgbClr>
          </a:solidFill>
          <a:ln w="12700" cap="flat" cmpd="sng" algn="ctr">
            <a:solidFill>
              <a:srgbClr val="FFFFFF">
                <a:lumMod val="50000"/>
              </a:srgbClr>
            </a:solidFill>
            <a:prstDash val="solid"/>
            <a:miter lim="800000"/>
          </a:ln>
          <a:effectLst/>
        </p:spPr>
        <p:txBody>
          <a:bodyPr rtlCol="0" anchor="ctr"/>
          <a:lstStyle/>
          <a:p>
            <a:pPr algn="ctr" defTabSz="914400">
              <a:lnSpc>
                <a:spcPct val="80000"/>
              </a:lnSpc>
              <a:defRPr/>
            </a:pPr>
            <a:r>
              <a:rPr lang="en-GB" sz="1200" b="1" kern="0" dirty="0">
                <a:solidFill>
                  <a:srgbClr val="FFFFFF"/>
                </a:solidFill>
                <a:latin typeface="Raleway" panose="020B0503030101060003" pitchFamily="34" charset="0"/>
              </a:rPr>
              <a:t>SB</a:t>
            </a:r>
          </a:p>
        </p:txBody>
      </p:sp>
      <p:sp>
        <p:nvSpPr>
          <p:cNvPr id="9" name="Rectangle: Rounded Corners 8">
            <a:extLst>
              <a:ext uri="{FF2B5EF4-FFF2-40B4-BE49-F238E27FC236}">
                <a16:creationId xmlns:a16="http://schemas.microsoft.com/office/drawing/2014/main" id="{8C91F440-4716-86C0-2756-BE3F42B2E014}"/>
              </a:ext>
            </a:extLst>
          </p:cNvPr>
          <p:cNvSpPr/>
          <p:nvPr/>
        </p:nvSpPr>
        <p:spPr>
          <a:xfrm>
            <a:off x="7453125" y="4695035"/>
            <a:ext cx="481002" cy="386785"/>
          </a:xfrm>
          <a:prstGeom prst="roundRect">
            <a:avLst/>
          </a:prstGeom>
          <a:solidFill>
            <a:srgbClr val="061D48">
              <a:lumMod val="75000"/>
              <a:lumOff val="25000"/>
            </a:srgbClr>
          </a:solidFill>
          <a:ln w="12700" cap="flat" cmpd="sng" algn="ctr">
            <a:solidFill>
              <a:srgbClr val="FFFFFF">
                <a:lumMod val="50000"/>
              </a:srgbClr>
            </a:solidFill>
            <a:prstDash val="solid"/>
            <a:miter lim="800000"/>
          </a:ln>
          <a:effectLst/>
        </p:spPr>
        <p:txBody>
          <a:bodyPr rtlCol="0" anchor="ctr"/>
          <a:lstStyle/>
          <a:p>
            <a:pPr algn="ctr" defTabSz="914400">
              <a:lnSpc>
                <a:spcPct val="80000"/>
              </a:lnSpc>
              <a:defRPr/>
            </a:pPr>
            <a:r>
              <a:rPr lang="en-GB" sz="1200" b="1" kern="0" dirty="0">
                <a:solidFill>
                  <a:srgbClr val="FFFFFF"/>
                </a:solidFill>
                <a:latin typeface="Raleway" panose="020B0503030101060003" pitchFamily="34" charset="0"/>
              </a:rPr>
              <a:t>SB</a:t>
            </a:r>
          </a:p>
        </p:txBody>
      </p:sp>
      <p:sp>
        <p:nvSpPr>
          <p:cNvPr id="4" name="TextBox 3">
            <a:extLst>
              <a:ext uri="{FF2B5EF4-FFF2-40B4-BE49-F238E27FC236}">
                <a16:creationId xmlns:a16="http://schemas.microsoft.com/office/drawing/2014/main" id="{43572529-BD36-5F26-3C7E-56D2FC40D3B9}"/>
              </a:ext>
            </a:extLst>
          </p:cNvPr>
          <p:cNvSpPr txBox="1"/>
          <p:nvPr/>
        </p:nvSpPr>
        <p:spPr>
          <a:xfrm>
            <a:off x="1775520" y="6310916"/>
            <a:ext cx="2362202" cy="369332"/>
          </a:xfrm>
          <a:prstGeom prst="rect">
            <a:avLst/>
          </a:prstGeom>
          <a:noFill/>
        </p:spPr>
        <p:txBody>
          <a:bodyPr wrap="square">
            <a:spAutoFit/>
          </a:bodyPr>
          <a:lstStyle/>
          <a:p>
            <a:r>
              <a:rPr lang="en-TT" dirty="0"/>
              <a:t>Axelos’s (2017) </a:t>
            </a:r>
          </a:p>
        </p:txBody>
      </p:sp>
    </p:spTree>
    <p:extLst>
      <p:ext uri="{BB962C8B-B14F-4D97-AF65-F5344CB8AC3E}">
        <p14:creationId xmlns:p14="http://schemas.microsoft.com/office/powerpoint/2010/main" val="865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2FE5415-A819-401E-8E89-D9B93D3E9ED1}"/>
              </a:ext>
            </a:extLst>
          </p:cNvPr>
          <p:cNvSpPr>
            <a:spLocks noGrp="1"/>
          </p:cNvSpPr>
          <p:nvPr>
            <p:ph idx="1"/>
          </p:nvPr>
        </p:nvSpPr>
        <p:spPr>
          <a:xfrm>
            <a:off x="1055440" y="674704"/>
            <a:ext cx="9155360" cy="5451460"/>
          </a:xfrm>
        </p:spPr>
        <p:txBody>
          <a:bodyPr>
            <a:normAutofit/>
          </a:bodyPr>
          <a:lstStyle/>
          <a:p>
            <a:r>
              <a:rPr lang="en-US" b="1" dirty="0"/>
              <a:t>Starting up a Project: </a:t>
            </a:r>
            <a:r>
              <a:rPr lang="en-US" dirty="0"/>
              <a:t>Covers the pre-project activities required to commission the project ‘Do we have a viable and worthwhile project?’</a:t>
            </a:r>
          </a:p>
          <a:p>
            <a:endParaRPr lang="en-US" b="1" dirty="0"/>
          </a:p>
          <a:p>
            <a:r>
              <a:rPr lang="en-US" b="1" dirty="0"/>
              <a:t>Directing a Project: </a:t>
            </a:r>
            <a:r>
              <a:rPr lang="en-US" dirty="0"/>
              <a:t>Describes the Project Board’s activities in exercising overall project control.</a:t>
            </a:r>
          </a:p>
          <a:p>
            <a:endParaRPr lang="en-US" b="1" dirty="0"/>
          </a:p>
          <a:p>
            <a:r>
              <a:rPr lang="en-US" b="1" dirty="0"/>
              <a:t>Initiating a Project: </a:t>
            </a:r>
            <a:r>
              <a:rPr lang="en-US" dirty="0"/>
              <a:t>Describes the activities the Project Manager must lead in order to establish the project on a sound foundation</a:t>
            </a:r>
            <a:endParaRPr lang="en-TT" dirty="0"/>
          </a:p>
        </p:txBody>
      </p:sp>
    </p:spTree>
    <p:extLst>
      <p:ext uri="{BB962C8B-B14F-4D97-AF65-F5344CB8AC3E}">
        <p14:creationId xmlns:p14="http://schemas.microsoft.com/office/powerpoint/2010/main" val="3675919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890448-D8FD-44DD-A472-65CEB7ED27AA}"/>
              </a:ext>
            </a:extLst>
          </p:cNvPr>
          <p:cNvSpPr>
            <a:spLocks noGrp="1"/>
          </p:cNvSpPr>
          <p:nvPr>
            <p:ph idx="1"/>
          </p:nvPr>
        </p:nvSpPr>
        <p:spPr>
          <a:xfrm>
            <a:off x="1981200" y="541539"/>
            <a:ext cx="8229600" cy="5584625"/>
          </a:xfrm>
        </p:spPr>
        <p:txBody>
          <a:bodyPr>
            <a:normAutofit/>
          </a:bodyPr>
          <a:lstStyle/>
          <a:p>
            <a:r>
              <a:rPr lang="en-US" b="1" dirty="0"/>
              <a:t>Managing a Stage Boundary: </a:t>
            </a:r>
            <a:r>
              <a:rPr lang="en-US" dirty="0"/>
              <a:t>Describes the activities the Project Manager must undertake to provide the Project Board with sufficient information to enable it to review the success of the current stage, approve the next Stage Plan</a:t>
            </a:r>
          </a:p>
          <a:p>
            <a:endParaRPr lang="en-US" b="1" dirty="0"/>
          </a:p>
          <a:p>
            <a:r>
              <a:rPr lang="en-US" b="1" dirty="0"/>
              <a:t>Controlling a Stage: </a:t>
            </a:r>
            <a:r>
              <a:rPr lang="en-US" dirty="0"/>
              <a:t>Describes how the Project Manager manages the project execution/delivery activity during a stage, and reports progress and exceptions to the Project Board</a:t>
            </a:r>
          </a:p>
        </p:txBody>
      </p:sp>
    </p:spTree>
    <p:extLst>
      <p:ext uri="{BB962C8B-B14F-4D97-AF65-F5344CB8AC3E}">
        <p14:creationId xmlns:p14="http://schemas.microsoft.com/office/powerpoint/2010/main" val="4098904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E41F0-C743-4A2C-B892-59F9775CC553}"/>
              </a:ext>
            </a:extLst>
          </p:cNvPr>
          <p:cNvSpPr>
            <a:spLocks noGrp="1"/>
          </p:cNvSpPr>
          <p:nvPr>
            <p:ph idx="1"/>
          </p:nvPr>
        </p:nvSpPr>
        <p:spPr>
          <a:xfrm>
            <a:off x="1981200" y="665826"/>
            <a:ext cx="8229600" cy="5460338"/>
          </a:xfrm>
        </p:spPr>
        <p:txBody>
          <a:bodyPr/>
          <a:lstStyle/>
          <a:p>
            <a:r>
              <a:rPr lang="en-US" b="1" dirty="0"/>
              <a:t>Managing Product Delivery: </a:t>
            </a:r>
            <a:r>
              <a:rPr lang="en-US" dirty="0"/>
              <a:t>Addresses the Team Manager’s role in supervising the detailed work of creating the project’s products</a:t>
            </a:r>
          </a:p>
          <a:p>
            <a:endParaRPr lang="en-US" b="1" dirty="0"/>
          </a:p>
          <a:p>
            <a:r>
              <a:rPr lang="en-US" b="1" dirty="0"/>
              <a:t>Closing a Project: </a:t>
            </a:r>
            <a:r>
              <a:rPr lang="en-US" dirty="0"/>
              <a:t>Describes the closure activity towards the end of the final stage of the project</a:t>
            </a:r>
            <a:endParaRPr lang="en-TT" dirty="0"/>
          </a:p>
        </p:txBody>
      </p:sp>
    </p:spTree>
    <p:extLst>
      <p:ext uri="{BB962C8B-B14F-4D97-AF65-F5344CB8AC3E}">
        <p14:creationId xmlns:p14="http://schemas.microsoft.com/office/powerpoint/2010/main" val="219794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PRINCE 2- summary</a:t>
            </a:r>
          </a:p>
        </p:txBody>
      </p:sp>
      <p:pic>
        <p:nvPicPr>
          <p:cNvPr id="3" name="Content Placeholder 2"/>
          <p:cNvPicPr>
            <a:picLocks noGrp="1" noChangeAspect="1"/>
          </p:cNvPicPr>
          <p:nvPr>
            <p:ph idx="1"/>
          </p:nvPr>
        </p:nvPicPr>
        <p:blipFill>
          <a:blip r:embed="rId2"/>
          <a:stretch>
            <a:fillRect/>
          </a:stretch>
        </p:blipFill>
        <p:spPr>
          <a:xfrm>
            <a:off x="2549236" y="1417639"/>
            <a:ext cx="7093528" cy="4341091"/>
          </a:xfrm>
          <a:prstGeom prst="rect">
            <a:avLst/>
          </a:prstGeom>
        </p:spPr>
      </p:pic>
      <p:sp>
        <p:nvSpPr>
          <p:cNvPr id="4" name="TextBox 3"/>
          <p:cNvSpPr txBox="1"/>
          <p:nvPr/>
        </p:nvSpPr>
        <p:spPr>
          <a:xfrm>
            <a:off x="2382983" y="6012873"/>
            <a:ext cx="3740727" cy="369332"/>
          </a:xfrm>
          <a:prstGeom prst="rect">
            <a:avLst/>
          </a:prstGeom>
          <a:noFill/>
        </p:spPr>
        <p:txBody>
          <a:bodyPr wrap="square" rtlCol="0">
            <a:spAutoFit/>
          </a:bodyPr>
          <a:lstStyle/>
          <a:p>
            <a:pPr defTabSz="914400">
              <a:defRPr/>
            </a:pPr>
            <a:r>
              <a:rPr lang="en-TT" dirty="0">
                <a:solidFill>
                  <a:prstClr val="black"/>
                </a:solidFill>
                <a:latin typeface="Calibri" panose="020F0502020204030204"/>
                <a:hlinkClick r:id="rId3"/>
              </a:rPr>
              <a:t>Axelos - What is PRINCE2</a:t>
            </a:r>
            <a:r>
              <a:rPr lang="en-TT" baseline="30000" dirty="0">
                <a:solidFill>
                  <a:prstClr val="black"/>
                </a:solidFill>
                <a:latin typeface="Calibri" panose="020F0502020204030204"/>
                <a:hlinkClick r:id="rId3"/>
              </a:rPr>
              <a:t>®</a:t>
            </a:r>
            <a:r>
              <a:rPr lang="en-TT" dirty="0">
                <a:solidFill>
                  <a:prstClr val="black"/>
                </a:solidFill>
                <a:latin typeface="Calibri" panose="020F0502020204030204"/>
                <a:hlinkClick r:id="rId3"/>
              </a:rPr>
              <a:t>?</a:t>
            </a:r>
            <a:endParaRPr lang="en-TT" dirty="0">
              <a:solidFill>
                <a:prstClr val="black"/>
              </a:solidFill>
              <a:latin typeface="Calibri" panose="020F0502020204030204"/>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51CC36B-7F7A-0A17-388C-3802DD805B0D}"/>
                  </a:ext>
                </a:extLst>
              </p14:cNvPr>
              <p14:cNvContentPartPr/>
              <p14:nvPr/>
            </p14:nvContentPartPr>
            <p14:xfrm>
              <a:off x="6211560" y="2631240"/>
              <a:ext cx="1068120" cy="2300040"/>
            </p14:xfrm>
          </p:contentPart>
        </mc:Choice>
        <mc:Fallback xmlns="">
          <p:pic>
            <p:nvPicPr>
              <p:cNvPr id="2" name="Ink 1">
                <a:extLst>
                  <a:ext uri="{FF2B5EF4-FFF2-40B4-BE49-F238E27FC236}">
                    <a16:creationId xmlns:a16="http://schemas.microsoft.com/office/drawing/2014/main" id="{251CC36B-7F7A-0A17-388C-3802DD805B0D}"/>
                  </a:ext>
                </a:extLst>
              </p:cNvPr>
              <p:cNvPicPr/>
              <p:nvPr/>
            </p:nvPicPr>
            <p:blipFill>
              <a:blip r:embed="rId5"/>
              <a:stretch>
                <a:fillRect/>
              </a:stretch>
            </p:blipFill>
            <p:spPr>
              <a:xfrm>
                <a:off x="6202200" y="2621880"/>
                <a:ext cx="1086840" cy="2318760"/>
              </a:xfrm>
              <a:prstGeom prst="rect">
                <a:avLst/>
              </a:prstGeom>
            </p:spPr>
          </p:pic>
        </mc:Fallback>
      </mc:AlternateContent>
    </p:spTree>
    <p:extLst>
      <p:ext uri="{BB962C8B-B14F-4D97-AF65-F5344CB8AC3E}">
        <p14:creationId xmlns:p14="http://schemas.microsoft.com/office/powerpoint/2010/main" val="510630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62835" y="259269"/>
            <a:ext cx="8982559" cy="1325563"/>
          </a:xfrm>
        </p:spPr>
        <p:txBody>
          <a:bodyPr/>
          <a:lstStyle/>
          <a:p>
            <a:r>
              <a:rPr lang="en-TT" b="1" dirty="0"/>
              <a:t>Activity-</a:t>
            </a:r>
            <a:r>
              <a:rPr lang="en-TT" dirty="0"/>
              <a:t> </a:t>
            </a:r>
            <a:r>
              <a:rPr lang="en-TT" sz="3200" dirty="0"/>
              <a:t>Why use a Project Methodology?</a:t>
            </a:r>
            <a:endParaRPr lang="en-TT" dirty="0"/>
          </a:p>
        </p:txBody>
      </p:sp>
      <p:sp>
        <p:nvSpPr>
          <p:cNvPr id="3" name="Content Placeholder 2"/>
          <p:cNvSpPr>
            <a:spLocks noGrp="1"/>
          </p:cNvSpPr>
          <p:nvPr>
            <p:ph idx="1"/>
          </p:nvPr>
        </p:nvSpPr>
        <p:spPr>
          <a:xfrm>
            <a:off x="1162835" y="1694995"/>
            <a:ext cx="7886700" cy="4623371"/>
          </a:xfrm>
        </p:spPr>
        <p:txBody>
          <a:bodyPr>
            <a:normAutofit/>
          </a:bodyPr>
          <a:lstStyle/>
          <a:p>
            <a:pPr marL="571489" indent="-457200"/>
            <a:r>
              <a:rPr lang="en-US" b="1" dirty="0">
                <a:solidFill>
                  <a:schemeClr val="accent2"/>
                </a:solidFill>
              </a:rPr>
              <a:t>Ready-</a:t>
            </a:r>
            <a:r>
              <a:rPr lang="en-US" dirty="0"/>
              <a:t> </a:t>
            </a:r>
          </a:p>
          <a:p>
            <a:pPr marL="914389" lvl="1" indent="-457200">
              <a:buFont typeface="Wingdings" panose="05000000000000000000" pitchFamily="2" charset="2"/>
              <a:buChar char="ü"/>
            </a:pPr>
            <a:r>
              <a:rPr lang="en-US" dirty="0"/>
              <a:t>“</a:t>
            </a:r>
            <a:r>
              <a:rPr lang="en-US" i="1" dirty="0"/>
              <a:t>If you </a:t>
            </a:r>
            <a:r>
              <a:rPr lang="en-TT" b="1" dirty="0">
                <a:solidFill>
                  <a:schemeClr val="accent2">
                    <a:lumMod val="75000"/>
                  </a:schemeClr>
                </a:solidFill>
              </a:rPr>
              <a:t>DO NOT </a:t>
            </a:r>
            <a:r>
              <a:rPr lang="en-US" i="1" dirty="0"/>
              <a:t>use a methodology, </a:t>
            </a:r>
            <a:r>
              <a:rPr lang="en-US" b="1" dirty="0"/>
              <a:t>what would be the results?</a:t>
            </a:r>
          </a:p>
          <a:p>
            <a:pPr marL="457189" lvl="1" indent="0">
              <a:buNone/>
            </a:pPr>
            <a:endParaRPr lang="en-US" b="1" dirty="0"/>
          </a:p>
          <a:p>
            <a:pPr marL="914389" lvl="1" indent="-457200">
              <a:buFont typeface="Wingdings" panose="05000000000000000000" pitchFamily="2" charset="2"/>
              <a:buChar char="ü"/>
            </a:pPr>
            <a:r>
              <a:rPr lang="en-US" i="1" dirty="0"/>
              <a:t>Think of </a:t>
            </a:r>
            <a:r>
              <a:rPr lang="en-US" b="1" i="1" dirty="0">
                <a:solidFill>
                  <a:srgbClr val="FF0000"/>
                </a:solidFill>
              </a:rPr>
              <a:t>ONE WORD</a:t>
            </a:r>
            <a:r>
              <a:rPr lang="en-TT" b="1" dirty="0">
                <a:solidFill>
                  <a:srgbClr val="FF0000"/>
                </a:solidFill>
              </a:rPr>
              <a:t> </a:t>
            </a:r>
          </a:p>
          <a:p>
            <a:pPr marL="914389" lvl="1" indent="-457200">
              <a:buFont typeface="Wingdings" panose="05000000000000000000" pitchFamily="2" charset="2"/>
              <a:buChar char="ü"/>
            </a:pPr>
            <a:endParaRPr lang="en-TT" b="1" dirty="0">
              <a:solidFill>
                <a:srgbClr val="FF0000"/>
              </a:solidFill>
            </a:endParaRPr>
          </a:p>
          <a:p>
            <a:pPr marL="914389" lvl="1" indent="-457200">
              <a:buFont typeface="Wingdings" panose="05000000000000000000" pitchFamily="2" charset="2"/>
              <a:buChar char="ü"/>
            </a:pPr>
            <a:r>
              <a:rPr lang="en-TT" b="1" dirty="0">
                <a:solidFill>
                  <a:schemeClr val="tx2"/>
                </a:solidFill>
              </a:rPr>
              <a:t>Post in the Chat</a:t>
            </a:r>
          </a:p>
        </p:txBody>
      </p:sp>
    </p:spTree>
    <p:extLst>
      <p:ext uri="{BB962C8B-B14F-4D97-AF65-F5344CB8AC3E}">
        <p14:creationId xmlns:p14="http://schemas.microsoft.com/office/powerpoint/2010/main" val="48560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7E731-9E17-F0A8-E1F9-43B49C7E1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A1686-9581-CA9D-A7BB-F10FBBA41414}"/>
              </a:ext>
            </a:extLst>
          </p:cNvPr>
          <p:cNvSpPr>
            <a:spLocks noGrp="1"/>
          </p:cNvSpPr>
          <p:nvPr>
            <p:ph type="ctrTitle"/>
          </p:nvPr>
        </p:nvSpPr>
        <p:spPr/>
        <p:txBody>
          <a:bodyPr/>
          <a:lstStyle/>
          <a:p>
            <a:r>
              <a:rPr lang="en-TT" dirty="0"/>
              <a:t>Project Lifecycle</a:t>
            </a:r>
          </a:p>
        </p:txBody>
      </p:sp>
      <p:sp>
        <p:nvSpPr>
          <p:cNvPr id="3" name="Subtitle 2">
            <a:extLst>
              <a:ext uri="{FF2B5EF4-FFF2-40B4-BE49-F238E27FC236}">
                <a16:creationId xmlns:a16="http://schemas.microsoft.com/office/drawing/2014/main" id="{F283D02D-B788-9C8B-6086-67059F0C7FDA}"/>
              </a:ext>
            </a:extLst>
          </p:cNvPr>
          <p:cNvSpPr>
            <a:spLocks noGrp="1"/>
          </p:cNvSpPr>
          <p:nvPr>
            <p:ph type="subTitle" idx="1"/>
          </p:nvPr>
        </p:nvSpPr>
        <p:spPr/>
        <p:txBody>
          <a:bodyPr/>
          <a:lstStyle/>
          <a:p>
            <a:r>
              <a:rPr lang="en-TT" dirty="0"/>
              <a:t>Approaches to Development</a:t>
            </a:r>
          </a:p>
        </p:txBody>
      </p:sp>
    </p:spTree>
    <p:extLst>
      <p:ext uri="{BB962C8B-B14F-4D97-AF65-F5344CB8AC3E}">
        <p14:creationId xmlns:p14="http://schemas.microsoft.com/office/powerpoint/2010/main" val="171958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F8F5-1419-D61F-179A-37FF0469A568}"/>
              </a:ext>
            </a:extLst>
          </p:cNvPr>
          <p:cNvSpPr>
            <a:spLocks noGrp="1"/>
          </p:cNvSpPr>
          <p:nvPr>
            <p:ph type="title"/>
          </p:nvPr>
        </p:nvSpPr>
        <p:spPr>
          <a:xfrm>
            <a:off x="1737871" y="251748"/>
            <a:ext cx="7886700" cy="975400"/>
          </a:xfrm>
        </p:spPr>
        <p:txBody>
          <a:bodyPr>
            <a:normAutofit fontScale="90000"/>
          </a:bodyPr>
          <a:lstStyle/>
          <a:p>
            <a:r>
              <a:rPr lang="en-US" dirty="0"/>
              <a:t>Pulse of the Profession by PMI </a:t>
            </a:r>
            <a:endParaRPr lang="en-TT" dirty="0"/>
          </a:p>
        </p:txBody>
      </p:sp>
      <p:pic>
        <p:nvPicPr>
          <p:cNvPr id="5" name="Content Placeholder 4">
            <a:hlinkClick r:id="rId2"/>
            <a:extLst>
              <a:ext uri="{FF2B5EF4-FFF2-40B4-BE49-F238E27FC236}">
                <a16:creationId xmlns:a16="http://schemas.microsoft.com/office/drawing/2014/main" id="{4B47E3CB-AEC7-DD89-A71E-1B180DB055A2}"/>
              </a:ext>
            </a:extLst>
          </p:cNvPr>
          <p:cNvPicPr>
            <a:picLocks noGrp="1" noChangeAspect="1"/>
          </p:cNvPicPr>
          <p:nvPr>
            <p:ph idx="1"/>
          </p:nvPr>
        </p:nvPicPr>
        <p:blipFill>
          <a:blip r:embed="rId3"/>
          <a:stretch>
            <a:fillRect/>
          </a:stretch>
        </p:blipFill>
        <p:spPr>
          <a:xfrm>
            <a:off x="2144239" y="1340529"/>
            <a:ext cx="7281354" cy="5248792"/>
          </a:xfrm>
        </p:spPr>
      </p:pic>
    </p:spTree>
    <p:extLst>
      <p:ext uri="{BB962C8B-B14F-4D97-AF65-F5344CB8AC3E}">
        <p14:creationId xmlns:p14="http://schemas.microsoft.com/office/powerpoint/2010/main" val="1827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446261" y="395926"/>
            <a:ext cx="11139487" cy="990943"/>
          </a:xfrm>
        </p:spPr>
        <p:txBody>
          <a:bodyPr>
            <a:noAutofit/>
          </a:bodyPr>
          <a:lstStyle/>
          <a:p>
            <a:r>
              <a:rPr lang="en-GB" sz="3600" b="1" dirty="0"/>
              <a:t>Waterfall method (Royce, 1970)</a:t>
            </a:r>
            <a:endParaRPr lang="en-GB" sz="5400" dirty="0"/>
          </a:p>
        </p:txBody>
      </p:sp>
      <p:sp>
        <p:nvSpPr>
          <p:cNvPr id="19" name="Content Placeholder 18">
            <a:extLst>
              <a:ext uri="{FF2B5EF4-FFF2-40B4-BE49-F238E27FC236}">
                <a16:creationId xmlns:a16="http://schemas.microsoft.com/office/drawing/2014/main" id="{FE2E73D2-9ADC-46AF-B43B-93545C492ACA}"/>
              </a:ext>
            </a:extLst>
          </p:cNvPr>
          <p:cNvSpPr>
            <a:spLocks noGrp="1"/>
          </p:cNvSpPr>
          <p:nvPr>
            <p:ph idx="1"/>
          </p:nvPr>
        </p:nvSpPr>
        <p:spPr>
          <a:xfrm>
            <a:off x="4185079" y="2013013"/>
            <a:ext cx="7167112" cy="1976659"/>
          </a:xfrm>
        </p:spPr>
        <p:txBody>
          <a:bodyPr>
            <a:normAutofit/>
          </a:bodyPr>
          <a:lstStyle/>
          <a:p>
            <a:r>
              <a:rPr lang="en-GB" dirty="0"/>
              <a:t>Some with roots in information technology development, e.g. </a:t>
            </a:r>
          </a:p>
          <a:p>
            <a:r>
              <a:rPr lang="en-GB" dirty="0"/>
              <a:t>Waterfall method (originally for software developed by Royce (1970)</a:t>
            </a:r>
          </a:p>
          <a:p>
            <a:endParaRPr lang="en-GB" dirty="0"/>
          </a:p>
        </p:txBody>
      </p:sp>
      <p:grpSp>
        <p:nvGrpSpPr>
          <p:cNvPr id="5" name="Group 4" descr="Waterfall method">
            <a:extLst>
              <a:ext uri="{FF2B5EF4-FFF2-40B4-BE49-F238E27FC236}">
                <a16:creationId xmlns:a16="http://schemas.microsoft.com/office/drawing/2014/main" id="{BD850E95-67F1-490F-936F-7C2C1E09A768}"/>
              </a:ext>
            </a:extLst>
          </p:cNvPr>
          <p:cNvGrpSpPr/>
          <p:nvPr/>
        </p:nvGrpSpPr>
        <p:grpSpPr>
          <a:xfrm>
            <a:off x="535449" y="1861610"/>
            <a:ext cx="2879244" cy="1976660"/>
            <a:chOff x="216984" y="1565346"/>
            <a:chExt cx="3048200" cy="2262525"/>
          </a:xfrm>
        </p:grpSpPr>
        <p:sp>
          <p:nvSpPr>
            <p:cNvPr id="21" name="TextBox 20">
              <a:extLst>
                <a:ext uri="{FF2B5EF4-FFF2-40B4-BE49-F238E27FC236}">
                  <a16:creationId xmlns:a16="http://schemas.microsoft.com/office/drawing/2014/main" id="{9EB14694-8944-4AD1-B4BE-6F34A2F89868}"/>
                </a:ext>
              </a:extLst>
            </p:cNvPr>
            <p:cNvSpPr txBox="1"/>
            <p:nvPr/>
          </p:nvSpPr>
          <p:spPr>
            <a:xfrm>
              <a:off x="216984" y="1565346"/>
              <a:ext cx="1766831"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Requirements</a:t>
              </a:r>
            </a:p>
          </p:txBody>
        </p:sp>
        <p:sp>
          <p:nvSpPr>
            <p:cNvPr id="60" name="TextBox 59">
              <a:extLst>
                <a:ext uri="{FF2B5EF4-FFF2-40B4-BE49-F238E27FC236}">
                  <a16:creationId xmlns:a16="http://schemas.microsoft.com/office/drawing/2014/main" id="{1DA4CCE0-9D45-4D56-9B6A-6A4E06A74C0E}"/>
                </a:ext>
              </a:extLst>
            </p:cNvPr>
            <p:cNvSpPr txBox="1"/>
            <p:nvPr/>
          </p:nvSpPr>
          <p:spPr>
            <a:xfrm>
              <a:off x="539204" y="2054033"/>
              <a:ext cx="1766831"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Design</a:t>
              </a:r>
            </a:p>
          </p:txBody>
        </p:sp>
        <p:sp>
          <p:nvSpPr>
            <p:cNvPr id="61" name="TextBox 60">
              <a:extLst>
                <a:ext uri="{FF2B5EF4-FFF2-40B4-BE49-F238E27FC236}">
                  <a16:creationId xmlns:a16="http://schemas.microsoft.com/office/drawing/2014/main" id="{A1064EE3-C2B0-48DE-A62F-87AB058071A6}"/>
                </a:ext>
              </a:extLst>
            </p:cNvPr>
            <p:cNvSpPr txBox="1"/>
            <p:nvPr/>
          </p:nvSpPr>
          <p:spPr>
            <a:xfrm>
              <a:off x="960009" y="2542720"/>
              <a:ext cx="1569660"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GB" sz="1400" b="1" dirty="0">
                  <a:solidFill>
                    <a:schemeClr val="tx1">
                      <a:lumMod val="90000"/>
                      <a:lumOff val="10000"/>
                    </a:schemeClr>
                  </a:solidFill>
                  <a:latin typeface="Raleway" panose="020B0503030101060003" pitchFamily="34" charset="0"/>
                </a:rPr>
                <a:t>Implementation</a:t>
              </a:r>
            </a:p>
          </p:txBody>
        </p:sp>
        <p:sp>
          <p:nvSpPr>
            <p:cNvPr id="62" name="TextBox 61">
              <a:extLst>
                <a:ext uri="{FF2B5EF4-FFF2-40B4-BE49-F238E27FC236}">
                  <a16:creationId xmlns:a16="http://schemas.microsoft.com/office/drawing/2014/main" id="{2E961B1C-5FD1-4104-BC53-B1C141A194C9}"/>
                </a:ext>
              </a:extLst>
            </p:cNvPr>
            <p:cNvSpPr txBox="1"/>
            <p:nvPr/>
          </p:nvSpPr>
          <p:spPr>
            <a:xfrm>
              <a:off x="1183643" y="3031407"/>
              <a:ext cx="1759324"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Verification</a:t>
              </a:r>
            </a:p>
          </p:txBody>
        </p:sp>
        <p:sp>
          <p:nvSpPr>
            <p:cNvPr id="63" name="TextBox 62">
              <a:extLst>
                <a:ext uri="{FF2B5EF4-FFF2-40B4-BE49-F238E27FC236}">
                  <a16:creationId xmlns:a16="http://schemas.microsoft.com/office/drawing/2014/main" id="{B580289B-9548-45C0-A86F-92A59D18E96A}"/>
                </a:ext>
              </a:extLst>
            </p:cNvPr>
            <p:cNvSpPr txBox="1"/>
            <p:nvPr/>
          </p:nvSpPr>
          <p:spPr>
            <a:xfrm>
              <a:off x="1498354" y="3520094"/>
              <a:ext cx="176683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Maintenance</a:t>
              </a:r>
            </a:p>
          </p:txBody>
        </p:sp>
        <p:cxnSp>
          <p:nvCxnSpPr>
            <p:cNvPr id="42" name="Connector: Elbow 41">
              <a:extLst>
                <a:ext uri="{FF2B5EF4-FFF2-40B4-BE49-F238E27FC236}">
                  <a16:creationId xmlns:a16="http://schemas.microsoft.com/office/drawing/2014/main" id="{C547A7B6-C09C-466D-8630-00B7219AAD3C}"/>
                </a:ext>
              </a:extLst>
            </p:cNvPr>
            <p:cNvCxnSpPr>
              <a:cxnSpLocks/>
              <a:endCxn id="60" idx="1"/>
            </p:cNvCxnSpPr>
            <p:nvPr/>
          </p:nvCxnSpPr>
          <p:spPr>
            <a:xfrm rot="16200000" flipH="1">
              <a:off x="274001" y="1942719"/>
              <a:ext cx="304022" cy="226384"/>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190BEE89-6658-440E-95D2-929D3D79D52D}"/>
                </a:ext>
              </a:extLst>
            </p:cNvPr>
            <p:cNvCxnSpPr>
              <a:cxnSpLocks/>
              <a:endCxn id="61" idx="1"/>
            </p:cNvCxnSpPr>
            <p:nvPr/>
          </p:nvCxnSpPr>
          <p:spPr>
            <a:xfrm>
              <a:off x="619548" y="2373443"/>
              <a:ext cx="340461" cy="323166"/>
            </a:xfrm>
            <a:prstGeom prst="bentConnector3">
              <a:avLst>
                <a:gd name="adj1" fmla="val 50000"/>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2A48B489-2031-4708-B23D-D4A4DC64E8BE}"/>
                </a:ext>
              </a:extLst>
            </p:cNvPr>
            <p:cNvCxnSpPr>
              <a:cxnSpLocks/>
              <a:endCxn id="62" idx="1"/>
            </p:cNvCxnSpPr>
            <p:nvPr/>
          </p:nvCxnSpPr>
          <p:spPr>
            <a:xfrm rot="16200000" flipH="1">
              <a:off x="931887" y="2933540"/>
              <a:ext cx="304020" cy="199492"/>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2939D0AE-6C4A-4E00-844C-26448A47422C}"/>
                </a:ext>
              </a:extLst>
            </p:cNvPr>
            <p:cNvCxnSpPr>
              <a:cxnSpLocks/>
            </p:cNvCxnSpPr>
            <p:nvPr/>
          </p:nvCxnSpPr>
          <p:spPr>
            <a:xfrm rot="16200000" flipH="1">
              <a:off x="1235046" y="3433943"/>
              <a:ext cx="319408" cy="199492"/>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E6A29E56-C711-401F-BBA5-86E0191F4DB2}"/>
                </a:ext>
              </a:extLst>
            </p:cNvPr>
            <p:cNvCxnSpPr>
              <a:cxnSpLocks/>
            </p:cNvCxnSpPr>
            <p:nvPr/>
          </p:nvCxnSpPr>
          <p:spPr>
            <a:xfrm rot="5400000" flipH="1">
              <a:off x="1925123" y="1775595"/>
              <a:ext cx="319410" cy="226384"/>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B38E8E31-1096-41FA-B38D-7A771332175D}"/>
                </a:ext>
              </a:extLst>
            </p:cNvPr>
            <p:cNvCxnSpPr>
              <a:cxnSpLocks/>
            </p:cNvCxnSpPr>
            <p:nvPr/>
          </p:nvCxnSpPr>
          <p:spPr>
            <a:xfrm rot="5400000" flipH="1">
              <a:off x="2230025" y="2246964"/>
              <a:ext cx="338554" cy="241876"/>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8C91D084-745E-44D1-9433-0F8E1A5BE16A}"/>
                </a:ext>
              </a:extLst>
            </p:cNvPr>
            <p:cNvCxnSpPr>
              <a:cxnSpLocks/>
            </p:cNvCxnSpPr>
            <p:nvPr/>
          </p:nvCxnSpPr>
          <p:spPr>
            <a:xfrm rot="5400000" flipH="1">
              <a:off x="2460282" y="2766417"/>
              <a:ext cx="319409" cy="199492"/>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9B990FE4-8B26-4ACE-93DA-CF2A5EC40635}"/>
                </a:ext>
              </a:extLst>
            </p:cNvPr>
            <p:cNvCxnSpPr>
              <a:cxnSpLocks/>
            </p:cNvCxnSpPr>
            <p:nvPr/>
          </p:nvCxnSpPr>
          <p:spPr>
            <a:xfrm rot="5400000" flipH="1">
              <a:off x="2893862" y="3259125"/>
              <a:ext cx="319408" cy="199492"/>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2483500"/>
      </p:ext>
    </p:extLst>
  </p:cSld>
  <p:clrMapOvr>
    <a:masterClrMapping/>
  </p:clrMapOvr>
  <mc:AlternateContent xmlns:mc="http://schemas.openxmlformats.org/markup-compatibility/2006" xmlns:p14="http://schemas.microsoft.com/office/powerpoint/2010/main">
    <mc:Choice Requires="p14">
      <p:transition spd="slow" p14:dur="2000" advTm="3587"/>
    </mc:Choice>
    <mc:Fallback xmlns="">
      <p:transition spd="slow" advTm="3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1D4C-59A7-4ABF-A51E-02055B058B12}"/>
              </a:ext>
            </a:extLst>
          </p:cNvPr>
          <p:cNvSpPr>
            <a:spLocks noGrp="1"/>
          </p:cNvSpPr>
          <p:nvPr>
            <p:ph type="ctrTitle"/>
          </p:nvPr>
        </p:nvSpPr>
        <p:spPr/>
        <p:txBody>
          <a:bodyPr/>
          <a:lstStyle/>
          <a:p>
            <a:r>
              <a:rPr lang="en-TT" dirty="0"/>
              <a:t>Recap Session 3.1</a:t>
            </a:r>
          </a:p>
        </p:txBody>
      </p:sp>
      <p:sp>
        <p:nvSpPr>
          <p:cNvPr id="3" name="Subtitle 2">
            <a:extLst>
              <a:ext uri="{FF2B5EF4-FFF2-40B4-BE49-F238E27FC236}">
                <a16:creationId xmlns:a16="http://schemas.microsoft.com/office/drawing/2014/main" id="{1E67C0C1-BF13-4841-BACC-45062A3B3CD3}"/>
              </a:ext>
            </a:extLst>
          </p:cNvPr>
          <p:cNvSpPr>
            <a:spLocks noGrp="1"/>
          </p:cNvSpPr>
          <p:nvPr>
            <p:ph type="subTitle" idx="1"/>
          </p:nvPr>
        </p:nvSpPr>
        <p:spPr/>
        <p:txBody>
          <a:bodyPr/>
          <a:lstStyle/>
          <a:p>
            <a:endParaRPr lang="en-TT" dirty="0"/>
          </a:p>
        </p:txBody>
      </p:sp>
    </p:spTree>
    <p:extLst>
      <p:ext uri="{BB962C8B-B14F-4D97-AF65-F5344CB8AC3E}">
        <p14:creationId xmlns:p14="http://schemas.microsoft.com/office/powerpoint/2010/main" val="322500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838200" y="61306"/>
            <a:ext cx="10114503" cy="1325563"/>
          </a:xfrm>
        </p:spPr>
        <p:txBody>
          <a:bodyPr/>
          <a:lstStyle/>
          <a:p>
            <a:r>
              <a:rPr lang="en-GB" dirty="0"/>
              <a:t>Waterfall- Linear methods have been criticised</a:t>
            </a:r>
          </a:p>
        </p:txBody>
      </p:sp>
      <p:sp>
        <p:nvSpPr>
          <p:cNvPr id="19" name="Content Placeholder 18">
            <a:extLst>
              <a:ext uri="{FF2B5EF4-FFF2-40B4-BE49-F238E27FC236}">
                <a16:creationId xmlns:a16="http://schemas.microsoft.com/office/drawing/2014/main" id="{80B9F834-806A-4BC1-90E9-C1EC3CFCD461}"/>
              </a:ext>
            </a:extLst>
          </p:cNvPr>
          <p:cNvSpPr>
            <a:spLocks noGrp="1"/>
          </p:cNvSpPr>
          <p:nvPr>
            <p:ph idx="1"/>
          </p:nvPr>
        </p:nvSpPr>
        <p:spPr>
          <a:xfrm>
            <a:off x="838200" y="1392792"/>
            <a:ext cx="9168114" cy="4702497"/>
          </a:xfrm>
        </p:spPr>
        <p:txBody>
          <a:bodyPr>
            <a:normAutofit lnSpcReduction="10000"/>
          </a:bodyPr>
          <a:lstStyle/>
          <a:p>
            <a:r>
              <a:rPr lang="en-GB" dirty="0"/>
              <a:t>Too slow, not dynamic</a:t>
            </a:r>
          </a:p>
          <a:p>
            <a:r>
              <a:rPr lang="en-GB" dirty="0"/>
              <a:t>Not all requirements known at the beginning</a:t>
            </a:r>
          </a:p>
          <a:p>
            <a:r>
              <a:rPr lang="en-GB" dirty="0"/>
              <a:t>Too rigid</a:t>
            </a:r>
          </a:p>
          <a:p>
            <a:r>
              <a:rPr lang="en-GB" dirty="0"/>
              <a:t>Need to adapt to change</a:t>
            </a:r>
          </a:p>
          <a:p>
            <a:endParaRPr lang="en-GB" dirty="0"/>
          </a:p>
          <a:p>
            <a:r>
              <a:rPr lang="en-GB" dirty="0"/>
              <a:t>Indeed in software development, Rapid Applications Development (prototyping) was adopted.</a:t>
            </a:r>
          </a:p>
          <a:p>
            <a:endParaRPr lang="en-GB" b="1" dirty="0"/>
          </a:p>
          <a:p>
            <a:r>
              <a:rPr lang="en-GB" b="1" dirty="0"/>
              <a:t>Agile Project Management took over.</a:t>
            </a:r>
          </a:p>
          <a:p>
            <a:pPr lvl="1"/>
            <a:r>
              <a:rPr lang="en-GB" dirty="0"/>
              <a:t>SCRUM is one particular development of agile project management</a:t>
            </a:r>
          </a:p>
          <a:p>
            <a:endParaRPr lang="en-GB" dirty="0"/>
          </a:p>
          <a:p>
            <a:endParaRPr lang="en-GB" dirty="0"/>
          </a:p>
        </p:txBody>
      </p:sp>
    </p:spTree>
    <p:extLst>
      <p:ext uri="{BB962C8B-B14F-4D97-AF65-F5344CB8AC3E}">
        <p14:creationId xmlns:p14="http://schemas.microsoft.com/office/powerpoint/2010/main" val="1206814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Why Agile?</a:t>
            </a:r>
          </a:p>
        </p:txBody>
      </p:sp>
      <p:pic>
        <p:nvPicPr>
          <p:cNvPr id="4" name="Content Placeholder 3"/>
          <p:cNvPicPr>
            <a:picLocks noGrp="1" noChangeAspect="1"/>
          </p:cNvPicPr>
          <p:nvPr>
            <p:ph idx="1"/>
          </p:nvPr>
        </p:nvPicPr>
        <p:blipFill>
          <a:blip r:embed="rId2"/>
          <a:stretch>
            <a:fillRect/>
          </a:stretch>
        </p:blipFill>
        <p:spPr>
          <a:xfrm>
            <a:off x="2141862" y="1171505"/>
            <a:ext cx="8067263" cy="5108715"/>
          </a:xfrm>
          <a:prstGeom prst="rect">
            <a:avLst/>
          </a:prstGeom>
        </p:spPr>
      </p:pic>
    </p:spTree>
    <p:extLst>
      <p:ext uri="{BB962C8B-B14F-4D97-AF65-F5344CB8AC3E}">
        <p14:creationId xmlns:p14="http://schemas.microsoft.com/office/powerpoint/2010/main" val="400179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72" y="191935"/>
            <a:ext cx="8982559" cy="1325563"/>
          </a:xfrm>
        </p:spPr>
        <p:txBody>
          <a:bodyPr>
            <a:normAutofit/>
          </a:bodyPr>
          <a:lstStyle/>
          <a:p>
            <a:r>
              <a:rPr lang="en-TT" sz="4000" dirty="0">
                <a:solidFill>
                  <a:schemeClr val="tx2"/>
                </a:solidFill>
              </a:rPr>
              <a:t>Agile Project Management</a:t>
            </a:r>
          </a:p>
        </p:txBody>
      </p:sp>
      <p:sp>
        <p:nvSpPr>
          <p:cNvPr id="3" name="Content Placeholder 2"/>
          <p:cNvSpPr>
            <a:spLocks noGrp="1"/>
          </p:cNvSpPr>
          <p:nvPr>
            <p:ph idx="1"/>
          </p:nvPr>
        </p:nvSpPr>
        <p:spPr/>
        <p:txBody>
          <a:bodyPr>
            <a:normAutofit/>
          </a:bodyPr>
          <a:lstStyle/>
          <a:p>
            <a:r>
              <a:rPr lang="en-TT" dirty="0">
                <a:solidFill>
                  <a:schemeClr val="tx2"/>
                </a:solidFill>
              </a:rPr>
              <a:t>Agile project management is an approach based on:</a:t>
            </a:r>
          </a:p>
          <a:p>
            <a:pPr lvl="1"/>
            <a:r>
              <a:rPr lang="en-TT" dirty="0">
                <a:solidFill>
                  <a:schemeClr val="tx2"/>
                </a:solidFill>
              </a:rPr>
              <a:t> delivering requirements </a:t>
            </a:r>
            <a:r>
              <a:rPr lang="en-TT" b="1" dirty="0">
                <a:solidFill>
                  <a:schemeClr val="tx2"/>
                </a:solidFill>
              </a:rPr>
              <a:t>iteratively</a:t>
            </a:r>
            <a:r>
              <a:rPr lang="en-TT" dirty="0">
                <a:solidFill>
                  <a:schemeClr val="tx2"/>
                </a:solidFill>
              </a:rPr>
              <a:t> and</a:t>
            </a:r>
          </a:p>
          <a:p>
            <a:pPr lvl="1"/>
            <a:r>
              <a:rPr lang="en-TT" b="1" dirty="0">
                <a:solidFill>
                  <a:schemeClr val="tx2"/>
                </a:solidFill>
              </a:rPr>
              <a:t> incrementally </a:t>
            </a:r>
            <a:r>
              <a:rPr lang="en-TT" dirty="0">
                <a:solidFill>
                  <a:schemeClr val="tx2"/>
                </a:solidFill>
              </a:rPr>
              <a:t>throughout the project life cycle. </a:t>
            </a:r>
          </a:p>
          <a:p>
            <a:endParaRPr lang="en-TT" dirty="0">
              <a:solidFill>
                <a:schemeClr val="tx2"/>
              </a:solidFill>
            </a:endParaRPr>
          </a:p>
          <a:p>
            <a:r>
              <a:rPr lang="en-TT" dirty="0">
                <a:solidFill>
                  <a:schemeClr val="tx2"/>
                </a:solidFill>
              </a:rPr>
              <a:t>At the core of agile is the requirement to exhibit central values and behaviours of </a:t>
            </a:r>
          </a:p>
          <a:p>
            <a:pPr lvl="1"/>
            <a:r>
              <a:rPr lang="en-TT" dirty="0">
                <a:solidFill>
                  <a:schemeClr val="tx2"/>
                </a:solidFill>
              </a:rPr>
              <a:t>trust</a:t>
            </a:r>
          </a:p>
          <a:p>
            <a:pPr lvl="1"/>
            <a:r>
              <a:rPr lang="en-TT" dirty="0">
                <a:solidFill>
                  <a:schemeClr val="tx2"/>
                </a:solidFill>
              </a:rPr>
              <a:t>Flexibility</a:t>
            </a:r>
          </a:p>
          <a:p>
            <a:pPr lvl="1"/>
            <a:r>
              <a:rPr lang="en-TT" dirty="0">
                <a:solidFill>
                  <a:schemeClr val="tx2"/>
                </a:solidFill>
              </a:rPr>
              <a:t>empowerment and collaboration.</a:t>
            </a:r>
          </a:p>
        </p:txBody>
      </p:sp>
    </p:spTree>
    <p:extLst>
      <p:ext uri="{BB962C8B-B14F-4D97-AF65-F5344CB8AC3E}">
        <p14:creationId xmlns:p14="http://schemas.microsoft.com/office/powerpoint/2010/main" val="3605064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9"/>
            <a:ext cx="7886700" cy="691315"/>
          </a:xfrm>
        </p:spPr>
        <p:txBody>
          <a:bodyPr>
            <a:normAutofit/>
          </a:bodyPr>
          <a:lstStyle/>
          <a:p>
            <a:r>
              <a:rPr lang="en-TT" sz="4000" dirty="0">
                <a:solidFill>
                  <a:schemeClr val="tx2"/>
                </a:solidFill>
              </a:rPr>
              <a:t>Characteristics</a:t>
            </a:r>
            <a:r>
              <a:rPr lang="en-TT" sz="3600" dirty="0">
                <a:solidFill>
                  <a:schemeClr val="tx2"/>
                </a:solidFill>
              </a:rPr>
              <a:t> of Agile</a:t>
            </a:r>
          </a:p>
        </p:txBody>
      </p:sp>
      <p:sp>
        <p:nvSpPr>
          <p:cNvPr id="3" name="Content Placeholder 2"/>
          <p:cNvSpPr>
            <a:spLocks noGrp="1"/>
          </p:cNvSpPr>
          <p:nvPr>
            <p:ph sz="half" idx="1"/>
          </p:nvPr>
        </p:nvSpPr>
        <p:spPr>
          <a:xfrm>
            <a:off x="791046" y="1211224"/>
            <a:ext cx="4038600" cy="3440689"/>
          </a:xfrm>
        </p:spPr>
        <p:txBody>
          <a:bodyPr>
            <a:normAutofit/>
          </a:bodyPr>
          <a:lstStyle/>
          <a:p>
            <a:r>
              <a:rPr lang="en-TT" sz="2000" dirty="0">
                <a:solidFill>
                  <a:schemeClr val="tx2"/>
                </a:solidFill>
              </a:rPr>
              <a:t>Agile starts </a:t>
            </a:r>
            <a:r>
              <a:rPr lang="en-TT" sz="2000" b="1" dirty="0">
                <a:solidFill>
                  <a:schemeClr val="tx2"/>
                </a:solidFill>
              </a:rPr>
              <a:t>work with a rough idea</a:t>
            </a:r>
            <a:r>
              <a:rPr lang="en-TT" sz="2000" dirty="0">
                <a:solidFill>
                  <a:schemeClr val="tx2"/>
                </a:solidFill>
              </a:rPr>
              <a:t> and as the project progresses </a:t>
            </a:r>
            <a:r>
              <a:rPr lang="en-TT" sz="2000" b="1" dirty="0">
                <a:solidFill>
                  <a:schemeClr val="tx2"/>
                </a:solidFill>
              </a:rPr>
              <a:t>clarifies the requirements </a:t>
            </a:r>
            <a:endParaRPr lang="en-TT" sz="2000" dirty="0">
              <a:solidFill>
                <a:schemeClr val="tx2"/>
              </a:solidFill>
            </a:endParaRPr>
          </a:p>
          <a:p>
            <a:r>
              <a:rPr lang="en-TT" sz="2000" dirty="0">
                <a:solidFill>
                  <a:schemeClr val="tx2"/>
                </a:solidFill>
              </a:rPr>
              <a:t>Delivers work in </a:t>
            </a:r>
            <a:r>
              <a:rPr lang="en-TT" sz="2000" b="1" dirty="0">
                <a:solidFill>
                  <a:schemeClr val="tx2"/>
                </a:solidFill>
              </a:rPr>
              <a:t>short bursts (or sprints) </a:t>
            </a:r>
            <a:r>
              <a:rPr lang="en-TT" sz="2000" dirty="0">
                <a:solidFill>
                  <a:schemeClr val="tx2"/>
                </a:solidFill>
              </a:rPr>
              <a:t>of anything up to a few weeks. </a:t>
            </a:r>
          </a:p>
          <a:p>
            <a:r>
              <a:rPr lang="en-TT" sz="2000" dirty="0">
                <a:solidFill>
                  <a:schemeClr val="tx2"/>
                </a:solidFill>
              </a:rPr>
              <a:t>These are </a:t>
            </a:r>
            <a:r>
              <a:rPr lang="en-TT" sz="2000" b="1" dirty="0">
                <a:solidFill>
                  <a:schemeClr val="tx2"/>
                </a:solidFill>
              </a:rPr>
              <a:t>repeated to refine the working deliverable </a:t>
            </a:r>
            <a:r>
              <a:rPr lang="en-TT" sz="2000" dirty="0">
                <a:solidFill>
                  <a:schemeClr val="tx2"/>
                </a:solidFill>
              </a:rPr>
              <a:t>until it meets the client's requirements.</a:t>
            </a:r>
          </a:p>
        </p:txBody>
      </p:sp>
      <p:sp>
        <p:nvSpPr>
          <p:cNvPr id="4" name="Content Placeholder 3"/>
          <p:cNvSpPr>
            <a:spLocks noGrp="1"/>
          </p:cNvSpPr>
          <p:nvPr>
            <p:ph sz="half" idx="2"/>
          </p:nvPr>
        </p:nvSpPr>
        <p:spPr>
          <a:xfrm>
            <a:off x="6172201" y="1157422"/>
            <a:ext cx="4951323" cy="1278318"/>
          </a:xfrm>
        </p:spPr>
        <p:txBody>
          <a:bodyPr>
            <a:noAutofit/>
          </a:bodyPr>
          <a:lstStyle/>
          <a:p>
            <a:r>
              <a:rPr lang="en-TT" sz="2000" b="1" dirty="0">
                <a:solidFill>
                  <a:schemeClr val="tx2"/>
                </a:solidFill>
              </a:rPr>
              <a:t>Collaborative relationships </a:t>
            </a:r>
            <a:r>
              <a:rPr lang="en-TT" sz="2000" dirty="0">
                <a:solidFill>
                  <a:schemeClr val="tx2"/>
                </a:solidFill>
              </a:rPr>
              <a:t>are established between stakeholders and the team members delivering the work</a:t>
            </a:r>
          </a:p>
          <a:p>
            <a:endParaRPr lang="en-TT" sz="2000" dirty="0"/>
          </a:p>
        </p:txBody>
      </p:sp>
      <p:pic>
        <p:nvPicPr>
          <p:cNvPr id="7" name="Picture 6"/>
          <p:cNvPicPr>
            <a:picLocks noChangeAspect="1"/>
          </p:cNvPicPr>
          <p:nvPr/>
        </p:nvPicPr>
        <p:blipFill>
          <a:blip r:embed="rId2"/>
          <a:stretch>
            <a:fillRect/>
          </a:stretch>
        </p:blipFill>
        <p:spPr>
          <a:xfrm>
            <a:off x="721451" y="4889392"/>
            <a:ext cx="2087221" cy="1419617"/>
          </a:xfrm>
          <a:prstGeom prst="rect">
            <a:avLst/>
          </a:prstGeom>
        </p:spPr>
      </p:pic>
      <p:pic>
        <p:nvPicPr>
          <p:cNvPr id="8" name="Picture 7"/>
          <p:cNvPicPr>
            <a:picLocks noChangeAspect="1"/>
          </p:cNvPicPr>
          <p:nvPr/>
        </p:nvPicPr>
        <p:blipFill>
          <a:blip r:embed="rId2"/>
          <a:stretch>
            <a:fillRect/>
          </a:stretch>
        </p:blipFill>
        <p:spPr>
          <a:xfrm>
            <a:off x="2810346" y="4889169"/>
            <a:ext cx="2087221" cy="1419617"/>
          </a:xfrm>
          <a:prstGeom prst="rect">
            <a:avLst/>
          </a:prstGeom>
        </p:spPr>
      </p:pic>
      <p:pic>
        <p:nvPicPr>
          <p:cNvPr id="9" name="Picture 8">
            <a:extLst>
              <a:ext uri="{FF2B5EF4-FFF2-40B4-BE49-F238E27FC236}">
                <a16:creationId xmlns:a16="http://schemas.microsoft.com/office/drawing/2014/main" id="{837A0C9E-2EB6-471F-A5BE-8AC6719A1A33}"/>
              </a:ext>
            </a:extLst>
          </p:cNvPr>
          <p:cNvPicPr>
            <a:picLocks noChangeAspect="1"/>
          </p:cNvPicPr>
          <p:nvPr/>
        </p:nvPicPr>
        <p:blipFill>
          <a:blip r:embed="rId2"/>
          <a:stretch>
            <a:fillRect/>
          </a:stretch>
        </p:blipFill>
        <p:spPr>
          <a:xfrm>
            <a:off x="4896188" y="4891537"/>
            <a:ext cx="2087221" cy="1419617"/>
          </a:xfrm>
          <a:prstGeom prst="rect">
            <a:avLst/>
          </a:prstGeom>
        </p:spPr>
      </p:pic>
      <p:sp>
        <p:nvSpPr>
          <p:cNvPr id="6" name="TextBox 5">
            <a:extLst>
              <a:ext uri="{FF2B5EF4-FFF2-40B4-BE49-F238E27FC236}">
                <a16:creationId xmlns:a16="http://schemas.microsoft.com/office/drawing/2014/main" id="{1542017C-31EA-497D-A03C-786B08A079CB}"/>
              </a:ext>
            </a:extLst>
          </p:cNvPr>
          <p:cNvSpPr txBox="1"/>
          <p:nvPr/>
        </p:nvSpPr>
        <p:spPr>
          <a:xfrm>
            <a:off x="701355" y="6320413"/>
            <a:ext cx="1361604" cy="369332"/>
          </a:xfrm>
          <a:prstGeom prst="rect">
            <a:avLst/>
          </a:prstGeom>
          <a:noFill/>
        </p:spPr>
        <p:txBody>
          <a:bodyPr wrap="square" rtlCol="0">
            <a:spAutoFit/>
          </a:bodyPr>
          <a:lstStyle/>
          <a:p>
            <a:r>
              <a:rPr lang="en-TT" dirty="0"/>
              <a:t>Sprint 1</a:t>
            </a:r>
          </a:p>
        </p:txBody>
      </p:sp>
      <p:sp>
        <p:nvSpPr>
          <p:cNvPr id="10" name="TextBox 9">
            <a:extLst>
              <a:ext uri="{FF2B5EF4-FFF2-40B4-BE49-F238E27FC236}">
                <a16:creationId xmlns:a16="http://schemas.microsoft.com/office/drawing/2014/main" id="{1A6C95B4-E61D-4A49-B82A-594187B906CE}"/>
              </a:ext>
            </a:extLst>
          </p:cNvPr>
          <p:cNvSpPr txBox="1"/>
          <p:nvPr/>
        </p:nvSpPr>
        <p:spPr>
          <a:xfrm>
            <a:off x="3009985" y="6290268"/>
            <a:ext cx="1361604" cy="369332"/>
          </a:xfrm>
          <a:prstGeom prst="rect">
            <a:avLst/>
          </a:prstGeom>
          <a:noFill/>
        </p:spPr>
        <p:txBody>
          <a:bodyPr wrap="square" rtlCol="0">
            <a:spAutoFit/>
          </a:bodyPr>
          <a:lstStyle/>
          <a:p>
            <a:r>
              <a:rPr lang="en-TT" dirty="0"/>
              <a:t>Sprint 2</a:t>
            </a:r>
          </a:p>
        </p:txBody>
      </p:sp>
      <p:sp>
        <p:nvSpPr>
          <p:cNvPr id="11" name="TextBox 10">
            <a:extLst>
              <a:ext uri="{FF2B5EF4-FFF2-40B4-BE49-F238E27FC236}">
                <a16:creationId xmlns:a16="http://schemas.microsoft.com/office/drawing/2014/main" id="{CBD132B6-0ABB-4C31-B420-B3BED89ABE70}"/>
              </a:ext>
            </a:extLst>
          </p:cNvPr>
          <p:cNvSpPr txBox="1"/>
          <p:nvPr/>
        </p:nvSpPr>
        <p:spPr>
          <a:xfrm>
            <a:off x="5053726" y="6320413"/>
            <a:ext cx="1361604" cy="369332"/>
          </a:xfrm>
          <a:prstGeom prst="rect">
            <a:avLst/>
          </a:prstGeom>
          <a:noFill/>
        </p:spPr>
        <p:txBody>
          <a:bodyPr wrap="square" rtlCol="0">
            <a:spAutoFit/>
          </a:bodyPr>
          <a:lstStyle/>
          <a:p>
            <a:r>
              <a:rPr lang="en-TT" dirty="0"/>
              <a:t>Sprint 3</a:t>
            </a:r>
          </a:p>
        </p:txBody>
      </p:sp>
      <p:pic>
        <p:nvPicPr>
          <p:cNvPr id="12" name="Picture 11">
            <a:extLst>
              <a:ext uri="{FF2B5EF4-FFF2-40B4-BE49-F238E27FC236}">
                <a16:creationId xmlns:a16="http://schemas.microsoft.com/office/drawing/2014/main" id="{29843AA2-9B10-4A5B-A549-0F2E66840945}"/>
              </a:ext>
            </a:extLst>
          </p:cNvPr>
          <p:cNvPicPr>
            <a:picLocks noChangeAspect="1"/>
          </p:cNvPicPr>
          <p:nvPr/>
        </p:nvPicPr>
        <p:blipFill>
          <a:blip r:embed="rId3"/>
          <a:stretch>
            <a:fillRect/>
          </a:stretch>
        </p:blipFill>
        <p:spPr>
          <a:xfrm>
            <a:off x="7665665" y="2805071"/>
            <a:ext cx="4229654" cy="3485197"/>
          </a:xfrm>
          <a:prstGeom prst="rect">
            <a:avLst/>
          </a:prstGeom>
        </p:spPr>
      </p:pic>
      <p:sp>
        <p:nvSpPr>
          <p:cNvPr id="14" name="TextBox 13">
            <a:extLst>
              <a:ext uri="{FF2B5EF4-FFF2-40B4-BE49-F238E27FC236}">
                <a16:creationId xmlns:a16="http://schemas.microsoft.com/office/drawing/2014/main" id="{CFEEA138-E9EC-4E5B-B817-B0D5DB077BBC}"/>
              </a:ext>
            </a:extLst>
          </p:cNvPr>
          <p:cNvSpPr txBox="1"/>
          <p:nvPr/>
        </p:nvSpPr>
        <p:spPr>
          <a:xfrm>
            <a:off x="7682255" y="6290268"/>
            <a:ext cx="3032699" cy="369332"/>
          </a:xfrm>
          <a:prstGeom prst="rect">
            <a:avLst/>
          </a:prstGeom>
          <a:noFill/>
        </p:spPr>
        <p:txBody>
          <a:bodyPr wrap="square">
            <a:spAutoFit/>
          </a:bodyPr>
          <a:lstStyle/>
          <a:p>
            <a:r>
              <a:rPr lang="en-TT" sz="1800" b="1" dirty="0">
                <a:solidFill>
                  <a:schemeClr val="tx2"/>
                </a:solidFill>
              </a:rPr>
              <a:t>Product Burndown</a:t>
            </a:r>
            <a:endParaRPr lang="en-TT" dirty="0"/>
          </a:p>
        </p:txBody>
      </p:sp>
    </p:spTree>
    <p:extLst>
      <p:ext uri="{BB962C8B-B14F-4D97-AF65-F5344CB8AC3E}">
        <p14:creationId xmlns:p14="http://schemas.microsoft.com/office/powerpoint/2010/main" val="2707842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1B01-777E-4264-9821-8F400CB6AE20}"/>
              </a:ext>
            </a:extLst>
          </p:cNvPr>
          <p:cNvSpPr>
            <a:spLocks noGrp="1"/>
          </p:cNvSpPr>
          <p:nvPr>
            <p:ph type="title"/>
          </p:nvPr>
        </p:nvSpPr>
        <p:spPr>
          <a:xfrm>
            <a:off x="838200" y="61306"/>
            <a:ext cx="8982559" cy="1325563"/>
          </a:xfrm>
        </p:spPr>
        <p:txBody>
          <a:bodyPr/>
          <a:lstStyle/>
          <a:p>
            <a:r>
              <a:rPr lang="en-TT" dirty="0"/>
              <a:t>Activity- Agile Word Cloud</a:t>
            </a:r>
          </a:p>
        </p:txBody>
      </p:sp>
      <p:sp>
        <p:nvSpPr>
          <p:cNvPr id="3" name="Content Placeholder 2">
            <a:extLst>
              <a:ext uri="{FF2B5EF4-FFF2-40B4-BE49-F238E27FC236}">
                <a16:creationId xmlns:a16="http://schemas.microsoft.com/office/drawing/2014/main" id="{BD178516-06AB-4C3C-B365-BA99C37E2248}"/>
              </a:ext>
            </a:extLst>
          </p:cNvPr>
          <p:cNvSpPr>
            <a:spLocks noGrp="1"/>
          </p:cNvSpPr>
          <p:nvPr>
            <p:ph sz="half" idx="1"/>
          </p:nvPr>
        </p:nvSpPr>
        <p:spPr/>
        <p:txBody>
          <a:bodyPr>
            <a:normAutofit lnSpcReduction="10000"/>
          </a:bodyPr>
          <a:lstStyle/>
          <a:p>
            <a:r>
              <a:rPr lang="en-US" dirty="0"/>
              <a:t>When you hear the term “</a:t>
            </a:r>
            <a:r>
              <a:rPr lang="en-US" b="1" dirty="0"/>
              <a:t>Agile Methodology</a:t>
            </a:r>
            <a:r>
              <a:rPr lang="en-US" dirty="0"/>
              <a:t>”, </a:t>
            </a:r>
            <a:r>
              <a:rPr lang="en-US" b="1" dirty="0">
                <a:solidFill>
                  <a:srgbClr val="FF0000"/>
                </a:solidFill>
              </a:rPr>
              <a:t>what words come to mind?</a:t>
            </a:r>
          </a:p>
          <a:p>
            <a:endParaRPr lang="en-US" dirty="0"/>
          </a:p>
          <a:p>
            <a:r>
              <a:rPr lang="en-US" dirty="0"/>
              <a:t>Go to: </a:t>
            </a:r>
            <a:r>
              <a:rPr lang="en-TT" dirty="0">
                <a:hlinkClick r:id="rId2"/>
              </a:rPr>
              <a:t>https://www.menti.com/d7r32t81pe</a:t>
            </a:r>
            <a:r>
              <a:rPr lang="en-TT" dirty="0"/>
              <a:t> </a:t>
            </a:r>
          </a:p>
          <a:p>
            <a:endParaRPr lang="en-TT" dirty="0"/>
          </a:p>
          <a:p>
            <a:r>
              <a:rPr lang="en-TT" dirty="0"/>
              <a:t>Give 3 words that come to mind</a:t>
            </a:r>
          </a:p>
        </p:txBody>
      </p:sp>
      <p:pic>
        <p:nvPicPr>
          <p:cNvPr id="6" name="Content Placeholder 5">
            <a:extLst>
              <a:ext uri="{FF2B5EF4-FFF2-40B4-BE49-F238E27FC236}">
                <a16:creationId xmlns:a16="http://schemas.microsoft.com/office/drawing/2014/main" id="{DD6E8970-68E1-9F5B-B57E-F088772791D8}"/>
              </a:ext>
            </a:extLst>
          </p:cNvPr>
          <p:cNvPicPr>
            <a:picLocks noGrp="1" noChangeAspect="1"/>
          </p:cNvPicPr>
          <p:nvPr>
            <p:ph sz="half" idx="2"/>
          </p:nvPr>
        </p:nvPicPr>
        <p:blipFill>
          <a:blip r:embed="rId3"/>
          <a:stretch>
            <a:fillRect/>
          </a:stretch>
        </p:blipFill>
        <p:spPr>
          <a:xfrm>
            <a:off x="6785294" y="1574678"/>
            <a:ext cx="4489164" cy="4489164"/>
          </a:xfrm>
        </p:spPr>
      </p:pic>
    </p:spTree>
    <p:extLst>
      <p:ext uri="{BB962C8B-B14F-4D97-AF65-F5344CB8AC3E}">
        <p14:creationId xmlns:p14="http://schemas.microsoft.com/office/powerpoint/2010/main" val="532753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7235" y="545911"/>
            <a:ext cx="10307306" cy="5631053"/>
          </a:xfrm>
        </p:spPr>
        <p:txBody>
          <a:bodyPr>
            <a:normAutofit/>
          </a:bodyPr>
          <a:lstStyle/>
          <a:p>
            <a:r>
              <a:rPr lang="en-TT" dirty="0">
                <a:solidFill>
                  <a:schemeClr val="tx2"/>
                </a:solidFill>
              </a:rPr>
              <a:t>Agile projects need </a:t>
            </a:r>
            <a:r>
              <a:rPr lang="en-TT" b="1" dirty="0">
                <a:solidFill>
                  <a:schemeClr val="tx2"/>
                </a:solidFill>
              </a:rPr>
              <a:t>documentation, reviews and processes </a:t>
            </a:r>
            <a:r>
              <a:rPr lang="en-TT" dirty="0">
                <a:solidFill>
                  <a:schemeClr val="tx2"/>
                </a:solidFill>
              </a:rPr>
              <a:t>just as traditional projects do to meet requirements, manage costs and schedules, deliver benefits and avoid scope creep; </a:t>
            </a:r>
          </a:p>
          <a:p>
            <a:r>
              <a:rPr lang="en-TT" dirty="0">
                <a:solidFill>
                  <a:schemeClr val="tx2"/>
                </a:solidFill>
              </a:rPr>
              <a:t>Agile </a:t>
            </a:r>
            <a:r>
              <a:rPr lang="en-TT" b="1" dirty="0">
                <a:solidFill>
                  <a:schemeClr val="tx2"/>
                </a:solidFill>
              </a:rPr>
              <a:t>does not expect to fully understand the requirements</a:t>
            </a:r>
            <a:r>
              <a:rPr lang="en-TT" dirty="0">
                <a:solidFill>
                  <a:schemeClr val="tx2"/>
                </a:solidFill>
              </a:rPr>
              <a:t> before work can begin. </a:t>
            </a:r>
          </a:p>
          <a:p>
            <a:r>
              <a:rPr lang="en-TT" dirty="0">
                <a:solidFill>
                  <a:schemeClr val="tx2"/>
                </a:solidFill>
              </a:rPr>
              <a:t>Instead it </a:t>
            </a:r>
            <a:r>
              <a:rPr lang="en-TT" b="1" dirty="0">
                <a:solidFill>
                  <a:schemeClr val="tx2"/>
                </a:solidFill>
              </a:rPr>
              <a:t>emphasises the importance of delivering a working product as something tangible </a:t>
            </a:r>
            <a:r>
              <a:rPr lang="en-TT" dirty="0">
                <a:solidFill>
                  <a:schemeClr val="tx2"/>
                </a:solidFill>
              </a:rPr>
              <a:t>for the client that can then be refined until it fulfils the client's needs. </a:t>
            </a:r>
          </a:p>
          <a:p>
            <a:r>
              <a:rPr lang="en-TT" dirty="0">
                <a:solidFill>
                  <a:schemeClr val="tx2"/>
                </a:solidFill>
              </a:rPr>
              <a:t>The key </a:t>
            </a:r>
            <a:r>
              <a:rPr lang="en-TT" b="1" dirty="0">
                <a:solidFill>
                  <a:schemeClr val="tx2"/>
                </a:solidFill>
              </a:rPr>
              <a:t>measure of project progress is this series of working deliverables</a:t>
            </a:r>
            <a:r>
              <a:rPr lang="en-TT" dirty="0">
                <a:solidFill>
                  <a:schemeClr val="tx2"/>
                </a:solidFill>
              </a:rPr>
              <a:t>.</a:t>
            </a:r>
          </a:p>
        </p:txBody>
      </p:sp>
    </p:spTree>
    <p:extLst>
      <p:ext uri="{BB962C8B-B14F-4D97-AF65-F5344CB8AC3E}">
        <p14:creationId xmlns:p14="http://schemas.microsoft.com/office/powerpoint/2010/main" val="19352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solidFill>
                  <a:schemeClr val="tx2"/>
                </a:solidFill>
              </a:rPr>
              <a:t>Principles of Agile</a:t>
            </a:r>
          </a:p>
        </p:txBody>
      </p:sp>
      <p:sp>
        <p:nvSpPr>
          <p:cNvPr id="3" name="Content Placeholder 2"/>
          <p:cNvSpPr>
            <a:spLocks noGrp="1"/>
          </p:cNvSpPr>
          <p:nvPr>
            <p:ph idx="1"/>
          </p:nvPr>
        </p:nvSpPr>
        <p:spPr>
          <a:xfrm>
            <a:off x="1308588" y="1499154"/>
            <a:ext cx="7886700" cy="4607470"/>
          </a:xfrm>
        </p:spPr>
        <p:txBody>
          <a:bodyPr/>
          <a:lstStyle/>
          <a:p>
            <a:r>
              <a:rPr lang="en-TT" b="1" dirty="0">
                <a:solidFill>
                  <a:schemeClr val="tx2"/>
                </a:solidFill>
              </a:rPr>
              <a:t>Customer collaboration </a:t>
            </a:r>
            <a:r>
              <a:rPr lang="en-TT" dirty="0">
                <a:solidFill>
                  <a:schemeClr val="tx2"/>
                </a:solidFill>
              </a:rPr>
              <a:t>over contract negotiation</a:t>
            </a:r>
          </a:p>
          <a:p>
            <a:r>
              <a:rPr lang="en-TT" b="1" dirty="0">
                <a:solidFill>
                  <a:schemeClr val="tx2"/>
                </a:solidFill>
              </a:rPr>
              <a:t>Individuals</a:t>
            </a:r>
            <a:r>
              <a:rPr lang="en-TT" dirty="0">
                <a:solidFill>
                  <a:schemeClr val="tx2"/>
                </a:solidFill>
              </a:rPr>
              <a:t> and </a:t>
            </a:r>
            <a:r>
              <a:rPr lang="en-TT" b="1" dirty="0">
                <a:solidFill>
                  <a:schemeClr val="tx2"/>
                </a:solidFill>
              </a:rPr>
              <a:t>interaction over processes </a:t>
            </a:r>
            <a:r>
              <a:rPr lang="en-TT" dirty="0">
                <a:solidFill>
                  <a:schemeClr val="tx2"/>
                </a:solidFill>
              </a:rPr>
              <a:t>and </a:t>
            </a:r>
            <a:r>
              <a:rPr lang="en-TT" b="1" dirty="0">
                <a:solidFill>
                  <a:schemeClr val="tx2"/>
                </a:solidFill>
              </a:rPr>
              <a:t>tools</a:t>
            </a:r>
          </a:p>
          <a:p>
            <a:r>
              <a:rPr lang="en-TT" b="1" dirty="0">
                <a:solidFill>
                  <a:schemeClr val="tx2"/>
                </a:solidFill>
              </a:rPr>
              <a:t>Responding to change </a:t>
            </a:r>
            <a:r>
              <a:rPr lang="en-TT" dirty="0">
                <a:solidFill>
                  <a:schemeClr val="tx2"/>
                </a:solidFill>
              </a:rPr>
              <a:t>over following a structured plan</a:t>
            </a:r>
          </a:p>
          <a:p>
            <a:r>
              <a:rPr lang="en-TT" b="1" dirty="0">
                <a:solidFill>
                  <a:schemeClr val="tx2"/>
                </a:solidFill>
              </a:rPr>
              <a:t>Prototyping</a:t>
            </a:r>
            <a:r>
              <a:rPr lang="en-TT" dirty="0">
                <a:solidFill>
                  <a:schemeClr val="tx2"/>
                </a:solidFill>
              </a:rPr>
              <a:t>/working solutions over comprehensive documentation</a:t>
            </a:r>
          </a:p>
        </p:txBody>
      </p:sp>
    </p:spTree>
    <p:extLst>
      <p:ext uri="{BB962C8B-B14F-4D97-AF65-F5344CB8AC3E}">
        <p14:creationId xmlns:p14="http://schemas.microsoft.com/office/powerpoint/2010/main" val="3171280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8D4D-54C4-4D00-8B33-A4FCBC4BDF1A}"/>
              </a:ext>
            </a:extLst>
          </p:cNvPr>
          <p:cNvSpPr>
            <a:spLocks noGrp="1"/>
          </p:cNvSpPr>
          <p:nvPr>
            <p:ph type="title"/>
          </p:nvPr>
        </p:nvSpPr>
        <p:spPr/>
        <p:txBody>
          <a:bodyPr/>
          <a:lstStyle/>
          <a:p>
            <a:r>
              <a:rPr lang="en-TT" dirty="0"/>
              <a:t>Agile Benefits</a:t>
            </a:r>
          </a:p>
        </p:txBody>
      </p:sp>
      <p:graphicFrame>
        <p:nvGraphicFramePr>
          <p:cNvPr id="4" name="Content Placeholder 3">
            <a:extLst>
              <a:ext uri="{FF2B5EF4-FFF2-40B4-BE49-F238E27FC236}">
                <a16:creationId xmlns:a16="http://schemas.microsoft.com/office/drawing/2014/main" id="{33E5332D-901A-4635-B143-F5FE86A25454}"/>
              </a:ext>
            </a:extLst>
          </p:cNvPr>
          <p:cNvGraphicFramePr>
            <a:graphicFrameLocks noGrp="1"/>
          </p:cNvGraphicFramePr>
          <p:nvPr>
            <p:ph idx="1"/>
            <p:extLst>
              <p:ext uri="{D42A27DB-BD31-4B8C-83A1-F6EECF244321}">
                <p14:modId xmlns:p14="http://schemas.microsoft.com/office/powerpoint/2010/main" val="2746661712"/>
              </p:ext>
            </p:extLst>
          </p:nvPr>
        </p:nvGraphicFramePr>
        <p:xfrm>
          <a:off x="2152650" y="1690691"/>
          <a:ext cx="8307684" cy="4486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93C2A6C1-0E0F-49D3-968C-CF6A6A3EA201}"/>
              </a:ext>
            </a:extLst>
          </p:cNvPr>
          <p:cNvSpPr/>
          <p:nvPr/>
        </p:nvSpPr>
        <p:spPr>
          <a:xfrm>
            <a:off x="4338222" y="3799643"/>
            <a:ext cx="577048" cy="266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2853829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487156" y="382853"/>
            <a:ext cx="9324870" cy="1325563"/>
          </a:xfrm>
        </p:spPr>
        <p:txBody>
          <a:bodyPr>
            <a:normAutofit/>
          </a:bodyPr>
          <a:lstStyle/>
          <a:p>
            <a:r>
              <a:rPr lang="en-TT" sz="4000" dirty="0"/>
              <a:t>Implication of Agile to Project Management</a:t>
            </a:r>
          </a:p>
        </p:txBody>
      </p:sp>
      <p:graphicFrame>
        <p:nvGraphicFramePr>
          <p:cNvPr id="6" name="Table 5"/>
          <p:cNvGraphicFramePr>
            <a:graphicFrameLocks noGrp="1"/>
          </p:cNvGraphicFramePr>
          <p:nvPr>
            <p:extLst>
              <p:ext uri="{D42A27DB-BD31-4B8C-83A1-F6EECF244321}">
                <p14:modId xmlns:p14="http://schemas.microsoft.com/office/powerpoint/2010/main" val="474788571"/>
              </p:ext>
            </p:extLst>
          </p:nvPr>
        </p:nvGraphicFramePr>
        <p:xfrm>
          <a:off x="1487156" y="2134574"/>
          <a:ext cx="8552195" cy="4001155"/>
        </p:xfrm>
        <a:graphic>
          <a:graphicData uri="http://schemas.openxmlformats.org/drawingml/2006/table">
            <a:tbl>
              <a:tblPr firstRow="1" bandRow="1">
                <a:tableStyleId>{5C22544A-7EE6-4342-B048-85BDC9FD1C3A}</a:tableStyleId>
              </a:tblPr>
              <a:tblGrid>
                <a:gridCol w="2420990">
                  <a:extLst>
                    <a:ext uri="{9D8B030D-6E8A-4147-A177-3AD203B41FA5}">
                      <a16:colId xmlns:a16="http://schemas.microsoft.com/office/drawing/2014/main" val="978989949"/>
                    </a:ext>
                  </a:extLst>
                </a:gridCol>
                <a:gridCol w="6131205">
                  <a:extLst>
                    <a:ext uri="{9D8B030D-6E8A-4147-A177-3AD203B41FA5}">
                      <a16:colId xmlns:a16="http://schemas.microsoft.com/office/drawing/2014/main" val="3940819281"/>
                    </a:ext>
                  </a:extLst>
                </a:gridCol>
              </a:tblGrid>
              <a:tr h="724965">
                <a:tc>
                  <a:txBody>
                    <a:bodyPr/>
                    <a:lstStyle/>
                    <a:p>
                      <a:r>
                        <a:rPr lang="en-TT" dirty="0">
                          <a:solidFill>
                            <a:schemeClr val="tx1"/>
                          </a:solidFill>
                        </a:rPr>
                        <a:t>Project Management Function</a:t>
                      </a:r>
                    </a:p>
                  </a:txBody>
                  <a:tcPr/>
                </a:tc>
                <a:tc>
                  <a:txBody>
                    <a:bodyPr/>
                    <a:lstStyle/>
                    <a:p>
                      <a:r>
                        <a:rPr lang="en-TT" dirty="0">
                          <a:solidFill>
                            <a:schemeClr val="tx1"/>
                          </a:solidFill>
                        </a:rPr>
                        <a:t>Implication</a:t>
                      </a:r>
                    </a:p>
                  </a:txBody>
                  <a:tcPr/>
                </a:tc>
                <a:extLst>
                  <a:ext uri="{0D108BD9-81ED-4DB2-BD59-A6C34878D82A}">
                    <a16:rowId xmlns:a16="http://schemas.microsoft.com/office/drawing/2014/main" val="1168377906"/>
                  </a:ext>
                </a:extLst>
              </a:tr>
              <a:tr h="600501">
                <a:tc>
                  <a:txBody>
                    <a:bodyPr/>
                    <a:lstStyle/>
                    <a:p>
                      <a:r>
                        <a:rPr lang="en-TT" dirty="0">
                          <a:solidFill>
                            <a:schemeClr val="tx1"/>
                          </a:solidFill>
                        </a:rPr>
                        <a:t>Planning</a:t>
                      </a:r>
                    </a:p>
                  </a:txBody>
                  <a:tcPr/>
                </a:tc>
                <a:tc>
                  <a:txBody>
                    <a:bodyPr/>
                    <a:lstStyle/>
                    <a:p>
                      <a:r>
                        <a:rPr lang="en-TT" dirty="0">
                          <a:solidFill>
                            <a:schemeClr val="tx1"/>
                          </a:solidFill>
                        </a:rPr>
                        <a:t>Less formal, based on sprints</a:t>
                      </a:r>
                    </a:p>
                  </a:txBody>
                  <a:tcPr/>
                </a:tc>
                <a:extLst>
                  <a:ext uri="{0D108BD9-81ED-4DB2-BD59-A6C34878D82A}">
                    <a16:rowId xmlns:a16="http://schemas.microsoft.com/office/drawing/2014/main" val="4109359769"/>
                  </a:ext>
                </a:extLst>
              </a:tr>
              <a:tr h="465887">
                <a:tc>
                  <a:txBody>
                    <a:bodyPr/>
                    <a:lstStyle/>
                    <a:p>
                      <a:r>
                        <a:rPr lang="en-TT" dirty="0">
                          <a:solidFill>
                            <a:schemeClr val="tx1"/>
                          </a:solidFill>
                        </a:rPr>
                        <a:t>Scope</a:t>
                      </a:r>
                    </a:p>
                  </a:txBody>
                  <a:tcPr/>
                </a:tc>
                <a:tc>
                  <a:txBody>
                    <a:bodyPr/>
                    <a:lstStyle/>
                    <a:p>
                      <a:r>
                        <a:rPr lang="en-TT" dirty="0">
                          <a:solidFill>
                            <a:schemeClr val="tx1"/>
                          </a:solidFill>
                        </a:rPr>
                        <a:t>Collaborative and interactive approach to requirements as they are not fully known. Change is welcomed,</a:t>
                      </a:r>
                      <a:r>
                        <a:rPr lang="en-TT" baseline="0" dirty="0">
                          <a:solidFill>
                            <a:schemeClr val="tx1"/>
                          </a:solidFill>
                        </a:rPr>
                        <a:t> scope creep is expected</a:t>
                      </a:r>
                      <a:endParaRPr lang="en-TT" dirty="0">
                        <a:solidFill>
                          <a:schemeClr val="tx1"/>
                        </a:solidFill>
                      </a:endParaRPr>
                    </a:p>
                  </a:txBody>
                  <a:tcPr/>
                </a:tc>
                <a:extLst>
                  <a:ext uri="{0D108BD9-81ED-4DB2-BD59-A6C34878D82A}">
                    <a16:rowId xmlns:a16="http://schemas.microsoft.com/office/drawing/2014/main" val="3138426570"/>
                  </a:ext>
                </a:extLst>
              </a:tr>
              <a:tr h="465887">
                <a:tc>
                  <a:txBody>
                    <a:bodyPr/>
                    <a:lstStyle/>
                    <a:p>
                      <a:r>
                        <a:rPr lang="en-TT" dirty="0">
                          <a:solidFill>
                            <a:schemeClr val="tx1"/>
                          </a:solidFill>
                        </a:rPr>
                        <a:t>Cost</a:t>
                      </a:r>
                    </a:p>
                  </a:txBody>
                  <a:tcPr/>
                </a:tc>
                <a:tc>
                  <a:txBody>
                    <a:bodyPr/>
                    <a:lstStyle/>
                    <a:p>
                      <a:r>
                        <a:rPr lang="en-TT" dirty="0">
                          <a:solidFill>
                            <a:schemeClr val="tx1"/>
                          </a:solidFill>
                        </a:rPr>
                        <a:t>Based on number</a:t>
                      </a:r>
                      <a:r>
                        <a:rPr lang="en-TT" baseline="0" dirty="0">
                          <a:solidFill>
                            <a:schemeClr val="tx1"/>
                          </a:solidFill>
                        </a:rPr>
                        <a:t> of sprints and effort, iterative, bottom up</a:t>
                      </a:r>
                      <a:endParaRPr lang="en-TT" dirty="0">
                        <a:solidFill>
                          <a:schemeClr val="tx1"/>
                        </a:solidFill>
                      </a:endParaRPr>
                    </a:p>
                  </a:txBody>
                  <a:tcPr/>
                </a:tc>
                <a:extLst>
                  <a:ext uri="{0D108BD9-81ED-4DB2-BD59-A6C34878D82A}">
                    <a16:rowId xmlns:a16="http://schemas.microsoft.com/office/drawing/2014/main" val="579616017"/>
                  </a:ext>
                </a:extLst>
              </a:tr>
              <a:tr h="465887">
                <a:tc>
                  <a:txBody>
                    <a:bodyPr/>
                    <a:lstStyle/>
                    <a:p>
                      <a:r>
                        <a:rPr lang="en-TT" dirty="0">
                          <a:solidFill>
                            <a:schemeClr val="tx1"/>
                          </a:solidFill>
                        </a:rPr>
                        <a:t>Quality</a:t>
                      </a:r>
                    </a:p>
                  </a:txBody>
                  <a:tcPr/>
                </a:tc>
                <a:tc>
                  <a:txBody>
                    <a:bodyPr/>
                    <a:lstStyle/>
                    <a:p>
                      <a:r>
                        <a:rPr lang="en-TT" dirty="0">
                          <a:solidFill>
                            <a:schemeClr val="tx1"/>
                          </a:solidFill>
                        </a:rPr>
                        <a:t>Early</a:t>
                      </a:r>
                      <a:r>
                        <a:rPr lang="en-TT" baseline="0" dirty="0">
                          <a:solidFill>
                            <a:schemeClr val="tx1"/>
                          </a:solidFill>
                        </a:rPr>
                        <a:t> testing, continuous improvement</a:t>
                      </a:r>
                      <a:endParaRPr lang="en-TT" dirty="0">
                        <a:solidFill>
                          <a:schemeClr val="tx1"/>
                        </a:solidFill>
                      </a:endParaRPr>
                    </a:p>
                  </a:txBody>
                  <a:tcPr/>
                </a:tc>
                <a:extLst>
                  <a:ext uri="{0D108BD9-81ED-4DB2-BD59-A6C34878D82A}">
                    <a16:rowId xmlns:a16="http://schemas.microsoft.com/office/drawing/2014/main" val="1668204847"/>
                  </a:ext>
                </a:extLst>
              </a:tr>
              <a:tr h="465887">
                <a:tc>
                  <a:txBody>
                    <a:bodyPr/>
                    <a:lstStyle/>
                    <a:p>
                      <a:r>
                        <a:rPr lang="en-TT" dirty="0">
                          <a:solidFill>
                            <a:schemeClr val="tx1"/>
                          </a:solidFill>
                        </a:rPr>
                        <a:t>Project</a:t>
                      </a:r>
                      <a:r>
                        <a:rPr lang="en-TT" baseline="0" dirty="0">
                          <a:solidFill>
                            <a:schemeClr val="tx1"/>
                          </a:solidFill>
                        </a:rPr>
                        <a:t> Team</a:t>
                      </a:r>
                      <a:endParaRPr lang="en-TT" dirty="0">
                        <a:solidFill>
                          <a:schemeClr val="tx1"/>
                        </a:solidFill>
                      </a:endParaRPr>
                    </a:p>
                  </a:txBody>
                  <a:tcPr/>
                </a:tc>
                <a:tc>
                  <a:txBody>
                    <a:bodyPr/>
                    <a:lstStyle/>
                    <a:p>
                      <a:r>
                        <a:rPr lang="en-TT" dirty="0">
                          <a:solidFill>
                            <a:schemeClr val="tx1"/>
                          </a:solidFill>
                        </a:rPr>
                        <a:t>Greater communication and collaboration</a:t>
                      </a:r>
                    </a:p>
                  </a:txBody>
                  <a:tcPr/>
                </a:tc>
                <a:extLst>
                  <a:ext uri="{0D108BD9-81ED-4DB2-BD59-A6C34878D82A}">
                    <a16:rowId xmlns:a16="http://schemas.microsoft.com/office/drawing/2014/main" val="2037609138"/>
                  </a:ext>
                </a:extLst>
              </a:tr>
            </a:tbl>
          </a:graphicData>
        </a:graphic>
      </p:graphicFrame>
    </p:spTree>
    <p:extLst>
      <p:ext uri="{BB962C8B-B14F-4D97-AF65-F5344CB8AC3E}">
        <p14:creationId xmlns:p14="http://schemas.microsoft.com/office/powerpoint/2010/main" val="814998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solidFill>
                  <a:schemeClr val="tx2"/>
                </a:solidFill>
              </a:rPr>
              <a:t>Agile Methodologies</a:t>
            </a:r>
          </a:p>
        </p:txBody>
      </p:sp>
      <p:sp>
        <p:nvSpPr>
          <p:cNvPr id="3" name="Content Placeholder 2"/>
          <p:cNvSpPr>
            <a:spLocks noGrp="1"/>
          </p:cNvSpPr>
          <p:nvPr>
            <p:ph idx="1"/>
          </p:nvPr>
        </p:nvSpPr>
        <p:spPr/>
        <p:txBody>
          <a:bodyPr/>
          <a:lstStyle/>
          <a:p>
            <a:r>
              <a:rPr lang="en-TT" b="1" dirty="0">
                <a:solidFill>
                  <a:schemeClr val="tx2"/>
                </a:solidFill>
              </a:rPr>
              <a:t>Scrum</a:t>
            </a:r>
          </a:p>
          <a:p>
            <a:r>
              <a:rPr lang="en-TT" dirty="0">
                <a:solidFill>
                  <a:schemeClr val="tx2"/>
                </a:solidFill>
              </a:rPr>
              <a:t>Lean</a:t>
            </a:r>
          </a:p>
          <a:p>
            <a:r>
              <a:rPr lang="en-TT" dirty="0">
                <a:solidFill>
                  <a:schemeClr val="tx2"/>
                </a:solidFill>
              </a:rPr>
              <a:t>Kanban</a:t>
            </a:r>
          </a:p>
          <a:p>
            <a:r>
              <a:rPr lang="en-TT" dirty="0">
                <a:solidFill>
                  <a:schemeClr val="tx2"/>
                </a:solidFill>
              </a:rPr>
              <a:t>DSDM</a:t>
            </a:r>
          </a:p>
        </p:txBody>
      </p:sp>
    </p:spTree>
    <p:extLst>
      <p:ext uri="{BB962C8B-B14F-4D97-AF65-F5344CB8AC3E}">
        <p14:creationId xmlns:p14="http://schemas.microsoft.com/office/powerpoint/2010/main" val="408753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EB98-ACCD-4C83-89E2-059F4E57EDEE}"/>
              </a:ext>
            </a:extLst>
          </p:cNvPr>
          <p:cNvSpPr>
            <a:spLocks noGrp="1"/>
          </p:cNvSpPr>
          <p:nvPr>
            <p:ph type="title"/>
          </p:nvPr>
        </p:nvSpPr>
        <p:spPr>
          <a:xfrm>
            <a:off x="1764399" y="292125"/>
            <a:ext cx="8982559" cy="1325563"/>
          </a:xfrm>
        </p:spPr>
        <p:txBody>
          <a:bodyPr>
            <a:normAutofit/>
          </a:bodyPr>
          <a:lstStyle/>
          <a:p>
            <a:r>
              <a:rPr lang="en-TT" sz="4000" dirty="0"/>
              <a:t>PM Interpersonal Skills</a:t>
            </a:r>
            <a:br>
              <a:rPr lang="en-TT" sz="4000" dirty="0"/>
            </a:br>
            <a:r>
              <a:rPr lang="en-TT" sz="2800" dirty="0"/>
              <a:t>PMI (2021)</a:t>
            </a:r>
            <a:endParaRPr lang="en-TT" sz="4000" dirty="0"/>
          </a:p>
        </p:txBody>
      </p:sp>
      <p:graphicFrame>
        <p:nvGraphicFramePr>
          <p:cNvPr id="4" name="Content Placeholder 3">
            <a:extLst>
              <a:ext uri="{FF2B5EF4-FFF2-40B4-BE49-F238E27FC236}">
                <a16:creationId xmlns:a16="http://schemas.microsoft.com/office/drawing/2014/main" id="{598A014A-0100-491B-B095-750F7B751CA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0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A72517C3-9240-4603-9372-DDD2DF376105}"/>
                                            </p:graphicEl>
                                          </p:spTgt>
                                        </p:tgtEl>
                                        <p:attrNameLst>
                                          <p:attrName>style.visibility</p:attrName>
                                        </p:attrNameLst>
                                      </p:cBhvr>
                                      <p:to>
                                        <p:strVal val="visible"/>
                                      </p:to>
                                    </p:set>
                                    <p:anim calcmode="lin" valueType="num">
                                      <p:cBhvr>
                                        <p:cTn id="7" dur="500" fill="hold"/>
                                        <p:tgtEl>
                                          <p:spTgt spid="4">
                                            <p:graphicEl>
                                              <a:dgm id="{A72517C3-9240-4603-9372-DDD2DF37610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A72517C3-9240-4603-9372-DDD2DF37610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A72517C3-9240-4603-9372-DDD2DF37610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6ECCCA97-75DB-44FC-800F-7318DAF0F52E}"/>
                                            </p:graphicEl>
                                          </p:spTgt>
                                        </p:tgtEl>
                                        <p:attrNameLst>
                                          <p:attrName>style.visibility</p:attrName>
                                        </p:attrNameLst>
                                      </p:cBhvr>
                                      <p:to>
                                        <p:strVal val="visible"/>
                                      </p:to>
                                    </p:set>
                                    <p:anim calcmode="lin" valueType="num">
                                      <p:cBhvr>
                                        <p:cTn id="14" dur="500" fill="hold"/>
                                        <p:tgtEl>
                                          <p:spTgt spid="4">
                                            <p:graphicEl>
                                              <a:dgm id="{6ECCCA97-75DB-44FC-800F-7318DAF0F52E}"/>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6ECCCA97-75DB-44FC-800F-7318DAF0F52E}"/>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6ECCCA97-75DB-44FC-800F-7318DAF0F5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2E5E6825-B9CD-4C2E-A3DA-1EE7003FF38D}"/>
                                            </p:graphicEl>
                                          </p:spTgt>
                                        </p:tgtEl>
                                        <p:attrNameLst>
                                          <p:attrName>style.visibility</p:attrName>
                                        </p:attrNameLst>
                                      </p:cBhvr>
                                      <p:to>
                                        <p:strVal val="visible"/>
                                      </p:to>
                                    </p:set>
                                    <p:anim calcmode="lin" valueType="num">
                                      <p:cBhvr>
                                        <p:cTn id="21" dur="500" fill="hold"/>
                                        <p:tgtEl>
                                          <p:spTgt spid="4">
                                            <p:graphicEl>
                                              <a:dgm id="{2E5E6825-B9CD-4C2E-A3DA-1EE7003FF38D}"/>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2E5E6825-B9CD-4C2E-A3DA-1EE7003FF38D}"/>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2E5E6825-B9CD-4C2E-A3DA-1EE7003FF38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BE1C893C-761D-474C-A6EC-5F188B3C5033}"/>
                                            </p:graphicEl>
                                          </p:spTgt>
                                        </p:tgtEl>
                                        <p:attrNameLst>
                                          <p:attrName>style.visibility</p:attrName>
                                        </p:attrNameLst>
                                      </p:cBhvr>
                                      <p:to>
                                        <p:strVal val="visible"/>
                                      </p:to>
                                    </p:set>
                                    <p:anim calcmode="lin" valueType="num">
                                      <p:cBhvr>
                                        <p:cTn id="28" dur="500" fill="hold"/>
                                        <p:tgtEl>
                                          <p:spTgt spid="4">
                                            <p:graphicEl>
                                              <a:dgm id="{BE1C893C-761D-474C-A6EC-5F188B3C5033}"/>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BE1C893C-761D-474C-A6EC-5F188B3C5033}"/>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BE1C893C-761D-474C-A6EC-5F188B3C503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08141F08-03DF-48F2-93A6-05F3721D5C12}"/>
                                            </p:graphicEl>
                                          </p:spTgt>
                                        </p:tgtEl>
                                        <p:attrNameLst>
                                          <p:attrName>style.visibility</p:attrName>
                                        </p:attrNameLst>
                                      </p:cBhvr>
                                      <p:to>
                                        <p:strVal val="visible"/>
                                      </p:to>
                                    </p:set>
                                    <p:anim calcmode="lin" valueType="num">
                                      <p:cBhvr>
                                        <p:cTn id="35" dur="500" fill="hold"/>
                                        <p:tgtEl>
                                          <p:spTgt spid="4">
                                            <p:graphicEl>
                                              <a:dgm id="{08141F08-03DF-48F2-93A6-05F3721D5C12}"/>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08141F08-03DF-48F2-93A6-05F3721D5C12}"/>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08141F08-03DF-48F2-93A6-05F3721D5C1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3D0DCCD4-0447-4E0F-BCB1-3339AF90AF60}"/>
                                            </p:graphicEl>
                                          </p:spTgt>
                                        </p:tgtEl>
                                        <p:attrNameLst>
                                          <p:attrName>style.visibility</p:attrName>
                                        </p:attrNameLst>
                                      </p:cBhvr>
                                      <p:to>
                                        <p:strVal val="visible"/>
                                      </p:to>
                                    </p:set>
                                    <p:anim calcmode="lin" valueType="num">
                                      <p:cBhvr>
                                        <p:cTn id="42" dur="500" fill="hold"/>
                                        <p:tgtEl>
                                          <p:spTgt spid="4">
                                            <p:graphicEl>
                                              <a:dgm id="{3D0DCCD4-0447-4E0F-BCB1-3339AF90AF60}"/>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3D0DCCD4-0447-4E0F-BCB1-3339AF90AF60}"/>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3D0DCCD4-0447-4E0F-BCB1-3339AF90AF6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65A588FA-D7AA-4360-9F8B-3F5D11312244}"/>
                                            </p:graphicEl>
                                          </p:spTgt>
                                        </p:tgtEl>
                                        <p:attrNameLst>
                                          <p:attrName>style.visibility</p:attrName>
                                        </p:attrNameLst>
                                      </p:cBhvr>
                                      <p:to>
                                        <p:strVal val="visible"/>
                                      </p:to>
                                    </p:set>
                                    <p:anim calcmode="lin" valueType="num">
                                      <p:cBhvr>
                                        <p:cTn id="49" dur="500" fill="hold"/>
                                        <p:tgtEl>
                                          <p:spTgt spid="4">
                                            <p:graphicEl>
                                              <a:dgm id="{65A588FA-D7AA-4360-9F8B-3F5D11312244}"/>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65A588FA-D7AA-4360-9F8B-3F5D11312244}"/>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65A588FA-D7AA-4360-9F8B-3F5D1131224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E3142CA0-D9DF-4C4E-902C-DE1239A28917}"/>
                                            </p:graphicEl>
                                          </p:spTgt>
                                        </p:tgtEl>
                                        <p:attrNameLst>
                                          <p:attrName>style.visibility</p:attrName>
                                        </p:attrNameLst>
                                      </p:cBhvr>
                                      <p:to>
                                        <p:strVal val="visible"/>
                                      </p:to>
                                    </p:set>
                                    <p:anim calcmode="lin" valueType="num">
                                      <p:cBhvr>
                                        <p:cTn id="56" dur="500" fill="hold"/>
                                        <p:tgtEl>
                                          <p:spTgt spid="4">
                                            <p:graphicEl>
                                              <a:dgm id="{E3142CA0-D9DF-4C4E-902C-DE1239A289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E3142CA0-D9DF-4C4E-902C-DE1239A289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E3142CA0-D9DF-4C4E-902C-DE1239A289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45ED444C-01A8-4FE3-B1EA-AFD4AE320E38}"/>
                                            </p:graphicEl>
                                          </p:spTgt>
                                        </p:tgtEl>
                                        <p:attrNameLst>
                                          <p:attrName>style.visibility</p:attrName>
                                        </p:attrNameLst>
                                      </p:cBhvr>
                                      <p:to>
                                        <p:strVal val="visible"/>
                                      </p:to>
                                    </p:set>
                                    <p:anim calcmode="lin" valueType="num">
                                      <p:cBhvr>
                                        <p:cTn id="63" dur="500" fill="hold"/>
                                        <p:tgtEl>
                                          <p:spTgt spid="4">
                                            <p:graphicEl>
                                              <a:dgm id="{45ED444C-01A8-4FE3-B1EA-AFD4AE320E38}"/>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45ED444C-01A8-4FE3-B1EA-AFD4AE320E38}"/>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45ED444C-01A8-4FE3-B1EA-AFD4AE320E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graphicEl>
                                              <a:dgm id="{3ACC46FD-3E05-4B1C-A259-FFD39645D311}"/>
                                            </p:graphicEl>
                                          </p:spTgt>
                                        </p:tgtEl>
                                        <p:attrNameLst>
                                          <p:attrName>style.visibility</p:attrName>
                                        </p:attrNameLst>
                                      </p:cBhvr>
                                      <p:to>
                                        <p:strVal val="visible"/>
                                      </p:to>
                                    </p:set>
                                    <p:anim calcmode="lin" valueType="num">
                                      <p:cBhvr>
                                        <p:cTn id="70" dur="500" fill="hold"/>
                                        <p:tgtEl>
                                          <p:spTgt spid="4">
                                            <p:graphicEl>
                                              <a:dgm id="{3ACC46FD-3E05-4B1C-A259-FFD39645D31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3ACC46FD-3E05-4B1C-A259-FFD39645D31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3ACC46FD-3E05-4B1C-A259-FFD39645D31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4F1F4DCE-632B-465D-B5DA-908F0BABB53F}"/>
                                            </p:graphicEl>
                                          </p:spTgt>
                                        </p:tgtEl>
                                        <p:attrNameLst>
                                          <p:attrName>style.visibility</p:attrName>
                                        </p:attrNameLst>
                                      </p:cBhvr>
                                      <p:to>
                                        <p:strVal val="visible"/>
                                      </p:to>
                                    </p:set>
                                    <p:anim calcmode="lin" valueType="num">
                                      <p:cBhvr>
                                        <p:cTn id="77" dur="500" fill="hold"/>
                                        <p:tgtEl>
                                          <p:spTgt spid="4">
                                            <p:graphicEl>
                                              <a:dgm id="{4F1F4DCE-632B-465D-B5DA-908F0BABB53F}"/>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4F1F4DCE-632B-465D-B5DA-908F0BABB53F}"/>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4F1F4DCE-632B-465D-B5DA-908F0BABB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759076" y="79694"/>
            <a:ext cx="10776432" cy="1325563"/>
          </a:xfrm>
        </p:spPr>
        <p:txBody>
          <a:bodyPr>
            <a:normAutofit/>
          </a:bodyPr>
          <a:lstStyle/>
          <a:p>
            <a:r>
              <a:rPr lang="en-GB" sz="3600" dirty="0"/>
              <a:t>PMI (2017) 5 Process Groups and Maylor’s (2017) 4Ds</a:t>
            </a:r>
          </a:p>
        </p:txBody>
      </p:sp>
      <p:sp>
        <p:nvSpPr>
          <p:cNvPr id="19" name="Content Placeholder 18">
            <a:extLst>
              <a:ext uri="{FF2B5EF4-FFF2-40B4-BE49-F238E27FC236}">
                <a16:creationId xmlns:a16="http://schemas.microsoft.com/office/drawing/2014/main" id="{80B9F834-806A-4BC1-90E9-C1EC3CFCD461}"/>
              </a:ext>
            </a:extLst>
          </p:cNvPr>
          <p:cNvSpPr>
            <a:spLocks noGrp="1"/>
          </p:cNvSpPr>
          <p:nvPr>
            <p:ph idx="1"/>
          </p:nvPr>
        </p:nvSpPr>
        <p:spPr>
          <a:xfrm>
            <a:off x="853730" y="1405257"/>
            <a:ext cx="11112670" cy="5719239"/>
          </a:xfrm>
        </p:spPr>
        <p:txBody>
          <a:bodyPr>
            <a:normAutofit fontScale="85000" lnSpcReduction="20000"/>
          </a:bodyPr>
          <a:lstStyle/>
          <a:p>
            <a:pPr marL="0" indent="0">
              <a:lnSpc>
                <a:spcPct val="120000"/>
              </a:lnSpc>
              <a:spcBef>
                <a:spcPts val="600"/>
              </a:spcBef>
              <a:buNone/>
            </a:pPr>
            <a:r>
              <a:rPr lang="en-GB" dirty="0"/>
              <a:t>In this module, we will mainly draw from PMI’s (2017) and Maylor’s (2017 methodologies:</a:t>
            </a:r>
          </a:p>
          <a:p>
            <a:pPr marL="0" indent="0">
              <a:lnSpc>
                <a:spcPct val="120000"/>
              </a:lnSpc>
              <a:spcBef>
                <a:spcPts val="600"/>
              </a:spcBef>
              <a:buNone/>
            </a:pPr>
            <a:endParaRPr lang="en-GB" dirty="0"/>
          </a:p>
          <a:p>
            <a:pPr marL="0" indent="0">
              <a:lnSpc>
                <a:spcPct val="120000"/>
              </a:lnSpc>
              <a:spcBef>
                <a:spcPts val="600"/>
              </a:spcBef>
              <a:buNone/>
            </a:pPr>
            <a:endParaRPr lang="en-GB" dirty="0"/>
          </a:p>
          <a:p>
            <a:pPr marL="0" indent="0">
              <a:lnSpc>
                <a:spcPct val="120000"/>
              </a:lnSpc>
              <a:spcBef>
                <a:spcPts val="600"/>
              </a:spcBef>
              <a:buNone/>
            </a:pPr>
            <a:endParaRPr lang="en-GB" dirty="0"/>
          </a:p>
          <a:p>
            <a:pPr marL="0" indent="0">
              <a:lnSpc>
                <a:spcPct val="120000"/>
              </a:lnSpc>
              <a:spcBef>
                <a:spcPts val="600"/>
              </a:spcBef>
              <a:buNone/>
            </a:pPr>
            <a:endParaRPr lang="en-GB" dirty="0"/>
          </a:p>
          <a:p>
            <a:pPr marL="0" indent="0">
              <a:lnSpc>
                <a:spcPct val="120000"/>
              </a:lnSpc>
              <a:spcBef>
                <a:spcPts val="600"/>
              </a:spcBef>
              <a:buNone/>
            </a:pPr>
            <a:endParaRPr lang="en-GB" sz="3500" dirty="0"/>
          </a:p>
          <a:p>
            <a:pPr marL="0" indent="0">
              <a:lnSpc>
                <a:spcPct val="120000"/>
              </a:lnSpc>
              <a:spcBef>
                <a:spcPts val="600"/>
              </a:spcBef>
              <a:buNone/>
            </a:pPr>
            <a:r>
              <a:rPr lang="en-GB" b="1" dirty="0"/>
              <a:t>Project Start Up/Initiation –</a:t>
            </a:r>
            <a:r>
              <a:rPr lang="en-GB" dirty="0"/>
              <a:t> similar to D1 Define it</a:t>
            </a:r>
          </a:p>
          <a:p>
            <a:pPr marL="0" indent="0">
              <a:lnSpc>
                <a:spcPct val="120000"/>
              </a:lnSpc>
              <a:spcBef>
                <a:spcPts val="600"/>
              </a:spcBef>
              <a:buNone/>
            </a:pPr>
            <a:r>
              <a:rPr lang="en-GB" b="1" dirty="0"/>
              <a:t>Planning </a:t>
            </a:r>
            <a:r>
              <a:rPr lang="en-GB" dirty="0"/>
              <a:t>– similar to D2  Design it</a:t>
            </a:r>
          </a:p>
          <a:p>
            <a:pPr marL="0" indent="0">
              <a:lnSpc>
                <a:spcPct val="120000"/>
              </a:lnSpc>
              <a:spcBef>
                <a:spcPts val="600"/>
              </a:spcBef>
              <a:buNone/>
            </a:pPr>
            <a:r>
              <a:rPr lang="en-GB" b="1" dirty="0"/>
              <a:t>Executing/Managing Deployment</a:t>
            </a:r>
            <a:r>
              <a:rPr lang="en-GB" dirty="0"/>
              <a:t> – similar to D3 Do it</a:t>
            </a:r>
          </a:p>
          <a:p>
            <a:pPr marL="0" indent="0">
              <a:lnSpc>
                <a:spcPct val="120000"/>
              </a:lnSpc>
              <a:spcBef>
                <a:spcPts val="600"/>
              </a:spcBef>
              <a:buNone/>
            </a:pPr>
            <a:r>
              <a:rPr lang="en-GB" b="1" dirty="0"/>
              <a:t>Monitoring and controlling </a:t>
            </a:r>
            <a:r>
              <a:rPr lang="en-GB" dirty="0"/>
              <a:t>in D3 Do it and Define it</a:t>
            </a:r>
          </a:p>
          <a:p>
            <a:pPr marL="0" indent="0">
              <a:lnSpc>
                <a:spcPct val="120000"/>
              </a:lnSpc>
              <a:spcBef>
                <a:spcPts val="600"/>
              </a:spcBef>
              <a:buNone/>
            </a:pPr>
            <a:r>
              <a:rPr lang="en-GB" b="1" dirty="0"/>
              <a:t>Project Close/Closing</a:t>
            </a:r>
            <a:r>
              <a:rPr lang="en-GB" dirty="0"/>
              <a:t> – similar to D4 Develop it</a:t>
            </a:r>
          </a:p>
        </p:txBody>
      </p:sp>
      <p:pic>
        <p:nvPicPr>
          <p:cNvPr id="4" name="Picture 3" descr="Project">
            <a:extLst>
              <a:ext uri="{FF2B5EF4-FFF2-40B4-BE49-F238E27FC236}">
                <a16:creationId xmlns:a16="http://schemas.microsoft.com/office/drawing/2014/main" id="{7E979608-3A4B-4EED-9FA8-1E12AFB0F8B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5" name="Group 4" descr="Planning Processes">
            <a:extLst>
              <a:ext uri="{FF2B5EF4-FFF2-40B4-BE49-F238E27FC236}">
                <a16:creationId xmlns:a16="http://schemas.microsoft.com/office/drawing/2014/main" id="{BB309835-BCBD-4289-A64F-B8EEA811F289}"/>
              </a:ext>
            </a:extLst>
          </p:cNvPr>
          <p:cNvGrpSpPr/>
          <p:nvPr/>
        </p:nvGrpSpPr>
        <p:grpSpPr>
          <a:xfrm>
            <a:off x="2851772" y="2674152"/>
            <a:ext cx="1854261" cy="973859"/>
            <a:chOff x="5187376" y="2415861"/>
            <a:chExt cx="3187962" cy="2271806"/>
          </a:xfrm>
        </p:grpSpPr>
        <p:pic>
          <p:nvPicPr>
            <p:cNvPr id="6" name="Picture 5">
              <a:extLst>
                <a:ext uri="{FF2B5EF4-FFF2-40B4-BE49-F238E27FC236}">
                  <a16:creationId xmlns:a16="http://schemas.microsoft.com/office/drawing/2014/main" id="{578E8084-57AA-4BFD-818C-A882FDDEF4FC}"/>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7" name="TextBox 6">
              <a:extLst>
                <a:ext uri="{FF2B5EF4-FFF2-40B4-BE49-F238E27FC236}">
                  <a16:creationId xmlns:a16="http://schemas.microsoft.com/office/drawing/2014/main" id="{BEE34612-92C7-465D-8E89-8F50A2ED5715}"/>
                </a:ext>
              </a:extLst>
            </p:cNvPr>
            <p:cNvSpPr txBox="1"/>
            <p:nvPr/>
          </p:nvSpPr>
          <p:spPr>
            <a:xfrm>
              <a:off x="5804775" y="2424331"/>
              <a:ext cx="1794066" cy="961247"/>
            </a:xfrm>
            <a:prstGeom prst="rect">
              <a:avLst/>
            </a:prstGeom>
            <a:noFill/>
          </p:spPr>
          <p:txBody>
            <a:bodyPr wrap="square" rtlCol="0">
              <a:spAutoFit/>
            </a:bodyPr>
            <a:lstStyle/>
            <a:p>
              <a:pPr algn="ctr"/>
              <a:r>
                <a:rPr lang="en-GB" sz="1200" b="1" dirty="0">
                  <a:solidFill>
                    <a:schemeClr val="accent6"/>
                  </a:solidFill>
                  <a:latin typeface="Raleway" panose="020B0503030101060003" pitchFamily="34" charset="0"/>
                </a:rPr>
                <a:t>Planning</a:t>
              </a:r>
            </a:p>
            <a:p>
              <a:pPr algn="ctr"/>
              <a:r>
                <a:rPr lang="en-GB" sz="1200" b="1" dirty="0">
                  <a:solidFill>
                    <a:schemeClr val="accent6"/>
                  </a:solidFill>
                  <a:latin typeface="Raleway" panose="020B0503030101060003" pitchFamily="34" charset="0"/>
                </a:rPr>
                <a:t>Processes</a:t>
              </a:r>
            </a:p>
          </p:txBody>
        </p:sp>
      </p:grpSp>
      <p:grpSp>
        <p:nvGrpSpPr>
          <p:cNvPr id="8" name="Group 7" descr="Executing Processes">
            <a:extLst>
              <a:ext uri="{FF2B5EF4-FFF2-40B4-BE49-F238E27FC236}">
                <a16:creationId xmlns:a16="http://schemas.microsoft.com/office/drawing/2014/main" id="{20FAB64E-AB78-44CC-94B4-B4E23E1D8730}"/>
              </a:ext>
            </a:extLst>
          </p:cNvPr>
          <p:cNvGrpSpPr/>
          <p:nvPr/>
        </p:nvGrpSpPr>
        <p:grpSpPr>
          <a:xfrm>
            <a:off x="2814937" y="3476120"/>
            <a:ext cx="1715084" cy="973859"/>
            <a:chOff x="4963006" y="4239445"/>
            <a:chExt cx="2948680" cy="2271806"/>
          </a:xfrm>
        </p:grpSpPr>
        <p:pic>
          <p:nvPicPr>
            <p:cNvPr id="9" name="Picture 8">
              <a:extLst>
                <a:ext uri="{FF2B5EF4-FFF2-40B4-BE49-F238E27FC236}">
                  <a16:creationId xmlns:a16="http://schemas.microsoft.com/office/drawing/2014/main" id="{6CCC4ADB-A69C-47F9-9904-D020520A19A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0" name="TextBox 9">
              <a:extLst>
                <a:ext uri="{FF2B5EF4-FFF2-40B4-BE49-F238E27FC236}">
                  <a16:creationId xmlns:a16="http://schemas.microsoft.com/office/drawing/2014/main" id="{F6883887-412E-47AA-8240-CF272E179940}"/>
                </a:ext>
              </a:extLst>
            </p:cNvPr>
            <p:cNvSpPr txBox="1"/>
            <p:nvPr/>
          </p:nvSpPr>
          <p:spPr>
            <a:xfrm>
              <a:off x="5551373" y="5466625"/>
              <a:ext cx="1978787" cy="961249"/>
            </a:xfrm>
            <a:prstGeom prst="rect">
              <a:avLst/>
            </a:prstGeom>
            <a:noFill/>
          </p:spPr>
          <p:txBody>
            <a:bodyPr wrap="square" rtlCol="0">
              <a:spAutoFit/>
            </a:bodyPr>
            <a:lstStyle/>
            <a:p>
              <a:pPr algn="ctr"/>
              <a:r>
                <a:rPr lang="en-GB" sz="1200" b="1" dirty="0">
                  <a:solidFill>
                    <a:schemeClr val="accent6"/>
                  </a:solidFill>
                  <a:latin typeface="Raleway" panose="020B0503030101060003" pitchFamily="34" charset="0"/>
                </a:rPr>
                <a:t>Executing</a:t>
              </a:r>
            </a:p>
            <a:p>
              <a:pPr algn="ctr"/>
              <a:r>
                <a:rPr lang="en-GB" sz="1200" b="1" dirty="0">
                  <a:solidFill>
                    <a:schemeClr val="accent6"/>
                  </a:solidFill>
                  <a:latin typeface="Raleway" panose="020B0503030101060003" pitchFamily="34" charset="0"/>
                </a:rPr>
                <a:t>Processes</a:t>
              </a:r>
            </a:p>
          </p:txBody>
        </p:sp>
      </p:grpSp>
      <p:grpSp>
        <p:nvGrpSpPr>
          <p:cNvPr id="11" name="Group 10" descr="Initiating Processes">
            <a:extLst>
              <a:ext uri="{FF2B5EF4-FFF2-40B4-BE49-F238E27FC236}">
                <a16:creationId xmlns:a16="http://schemas.microsoft.com/office/drawing/2014/main" id="{F078ACAF-FD2E-40D5-9008-7FEA619F3B46}"/>
              </a:ext>
            </a:extLst>
          </p:cNvPr>
          <p:cNvGrpSpPr/>
          <p:nvPr/>
        </p:nvGrpSpPr>
        <p:grpSpPr>
          <a:xfrm>
            <a:off x="1538225" y="3026457"/>
            <a:ext cx="1323207" cy="764356"/>
            <a:chOff x="2987136" y="3272083"/>
            <a:chExt cx="2274940" cy="1783080"/>
          </a:xfrm>
        </p:grpSpPr>
        <p:sp>
          <p:nvSpPr>
            <p:cNvPr id="12" name="Arrow: Right 11">
              <a:extLst>
                <a:ext uri="{FF2B5EF4-FFF2-40B4-BE49-F238E27FC236}">
                  <a16:creationId xmlns:a16="http://schemas.microsoft.com/office/drawing/2014/main" id="{E674F8E4-5AEC-46F7-8F9E-A66811EA4ED2}"/>
                </a:ext>
              </a:extLst>
            </p:cNvPr>
            <p:cNvSpPr/>
            <p:nvPr/>
          </p:nvSpPr>
          <p:spPr>
            <a:xfrm>
              <a:off x="2987136" y="327208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 name="TextBox 12">
              <a:extLst>
                <a:ext uri="{FF2B5EF4-FFF2-40B4-BE49-F238E27FC236}">
                  <a16:creationId xmlns:a16="http://schemas.microsoft.com/office/drawing/2014/main" id="{9B1D3F3B-F563-4154-B286-D54134D8591C}"/>
                </a:ext>
              </a:extLst>
            </p:cNvPr>
            <p:cNvSpPr txBox="1"/>
            <p:nvPr/>
          </p:nvSpPr>
          <p:spPr>
            <a:xfrm>
              <a:off x="2987136" y="3645524"/>
              <a:ext cx="1828804" cy="961249"/>
            </a:xfrm>
            <a:prstGeom prst="rect">
              <a:avLst/>
            </a:prstGeom>
            <a:noFill/>
          </p:spPr>
          <p:txBody>
            <a:bodyPr wrap="square" rtlCol="0">
              <a:spAutoFit/>
            </a:bodyPr>
            <a:lstStyle/>
            <a:p>
              <a:pPr algn="ctr"/>
              <a:r>
                <a:rPr lang="en-GB" sz="1200" b="1" dirty="0">
                  <a:solidFill>
                    <a:schemeClr val="accent6"/>
                  </a:solidFill>
                  <a:latin typeface="Raleway" panose="020B0503030101060003" pitchFamily="34" charset="0"/>
                </a:rPr>
                <a:t>Initiating Processes</a:t>
              </a:r>
            </a:p>
          </p:txBody>
        </p:sp>
      </p:grpSp>
      <p:grpSp>
        <p:nvGrpSpPr>
          <p:cNvPr id="14" name="Group 13" descr="Closing processes">
            <a:extLst>
              <a:ext uri="{FF2B5EF4-FFF2-40B4-BE49-F238E27FC236}">
                <a16:creationId xmlns:a16="http://schemas.microsoft.com/office/drawing/2014/main" id="{E9CCB64B-13B3-45D6-A0D2-A92C4AA0F662}"/>
              </a:ext>
            </a:extLst>
          </p:cNvPr>
          <p:cNvGrpSpPr/>
          <p:nvPr/>
        </p:nvGrpSpPr>
        <p:grpSpPr>
          <a:xfrm>
            <a:off x="4722488" y="3026334"/>
            <a:ext cx="1323207" cy="764356"/>
            <a:chOff x="8260196" y="3214453"/>
            <a:chExt cx="2274940" cy="1783080"/>
          </a:xfrm>
        </p:grpSpPr>
        <p:sp>
          <p:nvSpPr>
            <p:cNvPr id="15" name="Arrow: Right 14" descr="Closing processes">
              <a:extLst>
                <a:ext uri="{FF2B5EF4-FFF2-40B4-BE49-F238E27FC236}">
                  <a16:creationId xmlns:a16="http://schemas.microsoft.com/office/drawing/2014/main" id="{A29F238E-EA26-427A-95CC-25C642352DF6}"/>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6" name="TextBox 15" descr="Closing processes">
              <a:extLst>
                <a:ext uri="{FF2B5EF4-FFF2-40B4-BE49-F238E27FC236}">
                  <a16:creationId xmlns:a16="http://schemas.microsoft.com/office/drawing/2014/main" id="{BFD16B2A-BC0E-4A18-B16D-BF3214F54D19}"/>
                </a:ext>
              </a:extLst>
            </p:cNvPr>
            <p:cNvSpPr txBox="1"/>
            <p:nvPr/>
          </p:nvSpPr>
          <p:spPr>
            <a:xfrm>
              <a:off x="8260196" y="3588182"/>
              <a:ext cx="1828804" cy="961249"/>
            </a:xfrm>
            <a:prstGeom prst="rect">
              <a:avLst/>
            </a:prstGeom>
            <a:noFill/>
          </p:spPr>
          <p:txBody>
            <a:bodyPr wrap="square" rtlCol="0">
              <a:spAutoFit/>
            </a:bodyPr>
            <a:lstStyle/>
            <a:p>
              <a:pPr algn="ctr"/>
              <a:r>
                <a:rPr lang="en-GB" sz="1200" b="1" dirty="0">
                  <a:solidFill>
                    <a:schemeClr val="accent6"/>
                  </a:solidFill>
                  <a:latin typeface="Raleway" panose="020B0503030101060003" pitchFamily="34" charset="0"/>
                </a:rPr>
                <a:t>Closing</a:t>
              </a:r>
            </a:p>
            <a:p>
              <a:pPr algn="ctr"/>
              <a:r>
                <a:rPr lang="en-GB" sz="1200" b="1" dirty="0">
                  <a:solidFill>
                    <a:schemeClr val="accent6"/>
                  </a:solidFill>
                  <a:latin typeface="Raleway" panose="020B0503030101060003" pitchFamily="34" charset="0"/>
                </a:rPr>
                <a:t>Processes</a:t>
              </a:r>
            </a:p>
          </p:txBody>
        </p:sp>
      </p:grpSp>
      <p:sp>
        <p:nvSpPr>
          <p:cNvPr id="17" name="TextBox 16">
            <a:extLst>
              <a:ext uri="{FF2B5EF4-FFF2-40B4-BE49-F238E27FC236}">
                <a16:creationId xmlns:a16="http://schemas.microsoft.com/office/drawing/2014/main" id="{AF12ED55-B555-4906-9256-209B1658E662}"/>
              </a:ext>
            </a:extLst>
          </p:cNvPr>
          <p:cNvSpPr txBox="1"/>
          <p:nvPr/>
        </p:nvSpPr>
        <p:spPr>
          <a:xfrm>
            <a:off x="2653586" y="2247683"/>
            <a:ext cx="1997587" cy="412059"/>
          </a:xfrm>
          <a:prstGeom prst="rect">
            <a:avLst/>
          </a:prstGeom>
          <a:noFill/>
        </p:spPr>
        <p:txBody>
          <a:bodyPr wrap="square" rtlCol="0">
            <a:spAutoFit/>
          </a:bodyPr>
          <a:lstStyle/>
          <a:p>
            <a:pPr algn="ctr"/>
            <a:r>
              <a:rPr lang="en-GB" sz="1200" b="1" dirty="0">
                <a:solidFill>
                  <a:schemeClr val="tx2">
                    <a:lumMod val="90000"/>
                    <a:lumOff val="10000"/>
                  </a:schemeClr>
                </a:solidFill>
                <a:latin typeface="Raleway" panose="020B0503030101060003" pitchFamily="34" charset="0"/>
              </a:rPr>
              <a:t>Monitoring &amp; </a:t>
            </a:r>
          </a:p>
          <a:p>
            <a:pPr algn="ctr"/>
            <a:r>
              <a:rPr lang="en-GB" sz="1200" b="1" dirty="0">
                <a:solidFill>
                  <a:schemeClr val="tx2">
                    <a:lumMod val="90000"/>
                    <a:lumOff val="10000"/>
                  </a:schemeClr>
                </a:solidFill>
                <a:latin typeface="Raleway" panose="020B0503030101060003" pitchFamily="34" charset="0"/>
              </a:rPr>
              <a:t>Controlling Processes</a:t>
            </a:r>
          </a:p>
        </p:txBody>
      </p:sp>
      <p:sp>
        <p:nvSpPr>
          <p:cNvPr id="23" name="TextBox 22">
            <a:extLst>
              <a:ext uri="{FF2B5EF4-FFF2-40B4-BE49-F238E27FC236}">
                <a16:creationId xmlns:a16="http://schemas.microsoft.com/office/drawing/2014/main" id="{2F304397-5B75-4D1D-ABFA-27CDCE7BD04D}"/>
              </a:ext>
            </a:extLst>
          </p:cNvPr>
          <p:cNvSpPr txBox="1"/>
          <p:nvPr/>
        </p:nvSpPr>
        <p:spPr>
          <a:xfrm>
            <a:off x="40736" y="2425952"/>
            <a:ext cx="2147246" cy="707886"/>
          </a:xfrm>
          <a:prstGeom prst="rect">
            <a:avLst/>
          </a:prstGeom>
          <a:noFill/>
        </p:spPr>
        <p:txBody>
          <a:bodyPr wrap="square" rtlCol="0">
            <a:spAutoFit/>
          </a:bodyPr>
          <a:lstStyle/>
          <a:p>
            <a:r>
              <a:rPr lang="en-GB" sz="2000" b="1" dirty="0">
                <a:latin typeface="Raleway" panose="020B0503030101060003" pitchFamily="34" charset="0"/>
              </a:rPr>
              <a:t>PMI’s (2017) 5 Process Groups</a:t>
            </a:r>
          </a:p>
        </p:txBody>
      </p:sp>
      <p:sp>
        <p:nvSpPr>
          <p:cNvPr id="44" name="TextBox 43">
            <a:extLst>
              <a:ext uri="{FF2B5EF4-FFF2-40B4-BE49-F238E27FC236}">
                <a16:creationId xmlns:a16="http://schemas.microsoft.com/office/drawing/2014/main" id="{EA00883B-7598-4A76-A9A1-23DF13E7C9A1}"/>
              </a:ext>
            </a:extLst>
          </p:cNvPr>
          <p:cNvSpPr txBox="1"/>
          <p:nvPr/>
        </p:nvSpPr>
        <p:spPr>
          <a:xfrm>
            <a:off x="8362375" y="2314850"/>
            <a:ext cx="851515" cy="461665"/>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GB" sz="1200" b="1" dirty="0">
                <a:latin typeface="Raleway" panose="020B0503030101060003" pitchFamily="34" charset="0"/>
              </a:rPr>
              <a:t>D1:</a:t>
            </a:r>
          </a:p>
          <a:p>
            <a:pPr algn="ctr"/>
            <a:r>
              <a:rPr lang="en-GB" sz="1200" b="1" dirty="0">
                <a:latin typeface="Raleway" panose="020B0503030101060003" pitchFamily="34" charset="0"/>
              </a:rPr>
              <a:t>Define it!</a:t>
            </a:r>
          </a:p>
        </p:txBody>
      </p:sp>
      <p:sp>
        <p:nvSpPr>
          <p:cNvPr id="45" name="TextBox 44">
            <a:extLst>
              <a:ext uri="{FF2B5EF4-FFF2-40B4-BE49-F238E27FC236}">
                <a16:creationId xmlns:a16="http://schemas.microsoft.com/office/drawing/2014/main" id="{119AD77C-4D0B-40E1-B46F-F5164226B158}"/>
              </a:ext>
            </a:extLst>
          </p:cNvPr>
          <p:cNvSpPr txBox="1"/>
          <p:nvPr/>
        </p:nvSpPr>
        <p:spPr>
          <a:xfrm>
            <a:off x="9015788" y="3216722"/>
            <a:ext cx="875561" cy="461665"/>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none" rtlCol="0">
            <a:spAutoFit/>
          </a:bodyPr>
          <a:lstStyle/>
          <a:p>
            <a:pPr algn="ctr"/>
            <a:r>
              <a:rPr lang="en-GB" sz="1200" b="1" dirty="0">
                <a:latin typeface="Raleway" panose="020B0503030101060003" pitchFamily="34" charset="0"/>
              </a:rPr>
              <a:t>D2:</a:t>
            </a:r>
          </a:p>
          <a:p>
            <a:pPr algn="ctr"/>
            <a:r>
              <a:rPr lang="en-GB" sz="1200" b="1" dirty="0">
                <a:latin typeface="Raleway" panose="020B0503030101060003" pitchFamily="34" charset="0"/>
              </a:rPr>
              <a:t>Design it!</a:t>
            </a:r>
          </a:p>
        </p:txBody>
      </p:sp>
      <p:sp>
        <p:nvSpPr>
          <p:cNvPr id="46" name="TextBox 45">
            <a:extLst>
              <a:ext uri="{FF2B5EF4-FFF2-40B4-BE49-F238E27FC236}">
                <a16:creationId xmlns:a16="http://schemas.microsoft.com/office/drawing/2014/main" id="{6A395087-7335-4E85-8D69-963D6768F86C}"/>
              </a:ext>
            </a:extLst>
          </p:cNvPr>
          <p:cNvSpPr txBox="1"/>
          <p:nvPr/>
        </p:nvSpPr>
        <p:spPr>
          <a:xfrm>
            <a:off x="8362375" y="4090891"/>
            <a:ext cx="851515" cy="461665"/>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GB" sz="1200" b="1" dirty="0">
                <a:latin typeface="Raleway" panose="020B0503030101060003" pitchFamily="34" charset="0"/>
              </a:rPr>
              <a:t>D3:</a:t>
            </a:r>
          </a:p>
          <a:p>
            <a:pPr algn="ctr"/>
            <a:r>
              <a:rPr lang="en-GB" sz="1200" b="1" dirty="0">
                <a:latin typeface="Raleway" panose="020B0503030101060003" pitchFamily="34" charset="0"/>
              </a:rPr>
              <a:t>Do it!</a:t>
            </a:r>
          </a:p>
        </p:txBody>
      </p:sp>
      <p:sp>
        <p:nvSpPr>
          <p:cNvPr id="47" name="TextBox 46">
            <a:extLst>
              <a:ext uri="{FF2B5EF4-FFF2-40B4-BE49-F238E27FC236}">
                <a16:creationId xmlns:a16="http://schemas.microsoft.com/office/drawing/2014/main" id="{E7621D2D-1A28-4DE1-A792-146FCA8C8561}"/>
              </a:ext>
            </a:extLst>
          </p:cNvPr>
          <p:cNvSpPr txBox="1"/>
          <p:nvPr/>
        </p:nvSpPr>
        <p:spPr>
          <a:xfrm>
            <a:off x="7602547" y="3216722"/>
            <a:ext cx="986168" cy="461665"/>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none" rtlCol="0">
            <a:spAutoFit/>
          </a:bodyPr>
          <a:lstStyle/>
          <a:p>
            <a:pPr algn="ctr"/>
            <a:r>
              <a:rPr lang="en-GB" sz="1200" b="1" dirty="0">
                <a:latin typeface="Raleway" panose="020B0503030101060003" pitchFamily="34" charset="0"/>
              </a:rPr>
              <a:t>D4:</a:t>
            </a:r>
          </a:p>
          <a:p>
            <a:pPr algn="ctr"/>
            <a:r>
              <a:rPr lang="en-GB" sz="1200" b="1" dirty="0">
                <a:latin typeface="Raleway" panose="020B0503030101060003" pitchFamily="34" charset="0"/>
              </a:rPr>
              <a:t>Develop it!</a:t>
            </a:r>
          </a:p>
        </p:txBody>
      </p:sp>
      <p:sp>
        <p:nvSpPr>
          <p:cNvPr id="48" name="TextBox 47">
            <a:extLst>
              <a:ext uri="{FF2B5EF4-FFF2-40B4-BE49-F238E27FC236}">
                <a16:creationId xmlns:a16="http://schemas.microsoft.com/office/drawing/2014/main" id="{459ECFD1-F7EE-41A9-9AE4-6651F5D8959C}"/>
              </a:ext>
            </a:extLst>
          </p:cNvPr>
          <p:cNvSpPr txBox="1"/>
          <p:nvPr/>
        </p:nvSpPr>
        <p:spPr>
          <a:xfrm>
            <a:off x="9128768" y="2871971"/>
            <a:ext cx="848309" cy="276999"/>
          </a:xfrm>
          <a:prstGeom prst="rect">
            <a:avLst/>
          </a:prstGeom>
          <a:noFill/>
        </p:spPr>
        <p:txBody>
          <a:bodyPr wrap="square" rtlCol="0">
            <a:spAutoFit/>
          </a:bodyPr>
          <a:lstStyle/>
          <a:p>
            <a:r>
              <a:rPr lang="en-GB" sz="1200" b="1" dirty="0">
                <a:latin typeface="Raleway" panose="020B0503030101060003" pitchFamily="34" charset="0"/>
              </a:rPr>
              <a:t>The brief</a:t>
            </a:r>
          </a:p>
        </p:txBody>
      </p:sp>
      <p:sp>
        <p:nvSpPr>
          <p:cNvPr id="49" name="TextBox 48">
            <a:extLst>
              <a:ext uri="{FF2B5EF4-FFF2-40B4-BE49-F238E27FC236}">
                <a16:creationId xmlns:a16="http://schemas.microsoft.com/office/drawing/2014/main" id="{4B450720-27E3-4BDB-9ACB-FFF77589AD85}"/>
              </a:ext>
            </a:extLst>
          </p:cNvPr>
          <p:cNvSpPr txBox="1"/>
          <p:nvPr/>
        </p:nvSpPr>
        <p:spPr>
          <a:xfrm>
            <a:off x="9213890" y="3779078"/>
            <a:ext cx="1513556" cy="276999"/>
          </a:xfrm>
          <a:prstGeom prst="rect">
            <a:avLst/>
          </a:prstGeom>
          <a:noFill/>
        </p:spPr>
        <p:txBody>
          <a:bodyPr wrap="none" rtlCol="0">
            <a:spAutoFit/>
          </a:bodyPr>
          <a:lstStyle/>
          <a:p>
            <a:r>
              <a:rPr lang="en-GB" sz="1200" b="1" dirty="0">
                <a:latin typeface="Raleway" panose="020B0503030101060003" pitchFamily="34" charset="0"/>
              </a:rPr>
              <a:t>The proposal/PID</a:t>
            </a:r>
          </a:p>
        </p:txBody>
      </p:sp>
      <p:sp>
        <p:nvSpPr>
          <p:cNvPr id="50" name="TextBox 49">
            <a:extLst>
              <a:ext uri="{FF2B5EF4-FFF2-40B4-BE49-F238E27FC236}">
                <a16:creationId xmlns:a16="http://schemas.microsoft.com/office/drawing/2014/main" id="{502E6793-544F-46C9-9F59-D5BE3CBCE91F}"/>
              </a:ext>
            </a:extLst>
          </p:cNvPr>
          <p:cNvSpPr txBox="1"/>
          <p:nvPr/>
        </p:nvSpPr>
        <p:spPr>
          <a:xfrm>
            <a:off x="7147874" y="3846993"/>
            <a:ext cx="1241045" cy="276999"/>
          </a:xfrm>
          <a:prstGeom prst="rect">
            <a:avLst/>
          </a:prstGeom>
          <a:noFill/>
        </p:spPr>
        <p:txBody>
          <a:bodyPr wrap="none" rtlCol="0">
            <a:spAutoFit/>
          </a:bodyPr>
          <a:lstStyle/>
          <a:p>
            <a:r>
              <a:rPr lang="en-GB" sz="1200" b="1" dirty="0">
                <a:latin typeface="Raleway" panose="020B0503030101060003" pitchFamily="34" charset="0"/>
              </a:rPr>
              <a:t>The outcomes</a:t>
            </a:r>
          </a:p>
        </p:txBody>
      </p:sp>
      <p:sp>
        <p:nvSpPr>
          <p:cNvPr id="51" name="TextBox 50">
            <a:extLst>
              <a:ext uri="{FF2B5EF4-FFF2-40B4-BE49-F238E27FC236}">
                <a16:creationId xmlns:a16="http://schemas.microsoft.com/office/drawing/2014/main" id="{B133C0F3-B689-4314-BBD6-C68B09308BBC}"/>
              </a:ext>
            </a:extLst>
          </p:cNvPr>
          <p:cNvSpPr txBox="1"/>
          <p:nvPr/>
        </p:nvSpPr>
        <p:spPr>
          <a:xfrm>
            <a:off x="6635354" y="2755057"/>
            <a:ext cx="1753565" cy="461665"/>
          </a:xfrm>
          <a:prstGeom prst="rect">
            <a:avLst/>
          </a:prstGeom>
          <a:noFill/>
        </p:spPr>
        <p:txBody>
          <a:bodyPr wrap="square" rtlCol="0">
            <a:spAutoFit/>
          </a:bodyPr>
          <a:lstStyle/>
          <a:p>
            <a:pPr algn="r"/>
            <a:r>
              <a:rPr lang="en-GB" sz="1200" b="1" dirty="0">
                <a:latin typeface="Raleway" panose="020B0503030101060003" pitchFamily="34" charset="0"/>
              </a:rPr>
              <a:t>Process and product knowledge</a:t>
            </a:r>
          </a:p>
        </p:txBody>
      </p:sp>
      <p:cxnSp>
        <p:nvCxnSpPr>
          <p:cNvPr id="53" name="Straight Arrow Connector 52">
            <a:extLst>
              <a:ext uri="{FF2B5EF4-FFF2-40B4-BE49-F238E27FC236}">
                <a16:creationId xmlns:a16="http://schemas.microsoft.com/office/drawing/2014/main" id="{CE1769D4-327A-4A73-81C7-CC0F815BFE85}"/>
              </a:ext>
              <a:ext uri="{C183D7F6-B498-43B3-948B-1728B52AA6E4}">
                <adec:decorative xmlns:adec="http://schemas.microsoft.com/office/drawing/2017/decorative" val="1"/>
              </a:ext>
            </a:extLst>
          </p:cNvPr>
          <p:cNvCxnSpPr>
            <a:cxnSpLocks/>
          </p:cNvCxnSpPr>
          <p:nvPr/>
        </p:nvCxnSpPr>
        <p:spPr>
          <a:xfrm>
            <a:off x="9098758" y="2833778"/>
            <a:ext cx="0" cy="398428"/>
          </a:xfrm>
          <a:prstGeom prst="straightConnector1">
            <a:avLst/>
          </a:prstGeom>
          <a:ln w="57150">
            <a:solidFill>
              <a:srgbClr val="00CC66"/>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FE6877B-2357-4718-84F3-751D2716092A}"/>
              </a:ext>
              <a:ext uri="{C183D7F6-B498-43B3-948B-1728B52AA6E4}">
                <adec:decorative xmlns:adec="http://schemas.microsoft.com/office/drawing/2017/decorative" val="1"/>
              </a:ext>
            </a:extLst>
          </p:cNvPr>
          <p:cNvCxnSpPr>
            <a:cxnSpLocks/>
          </p:cNvCxnSpPr>
          <p:nvPr/>
        </p:nvCxnSpPr>
        <p:spPr>
          <a:xfrm>
            <a:off x="9128735" y="3708747"/>
            <a:ext cx="0" cy="398428"/>
          </a:xfrm>
          <a:prstGeom prst="straightConnector1">
            <a:avLst/>
          </a:prstGeom>
          <a:ln w="57150">
            <a:solidFill>
              <a:srgbClr val="00CC66"/>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27C4668-AC35-4A9B-9257-08280A7C774C}"/>
              </a:ext>
              <a:ext uri="{C183D7F6-B498-43B3-948B-1728B52AA6E4}">
                <adec:decorative xmlns:adec="http://schemas.microsoft.com/office/drawing/2017/decorative" val="1"/>
              </a:ext>
            </a:extLst>
          </p:cNvPr>
          <p:cNvCxnSpPr>
            <a:cxnSpLocks/>
          </p:cNvCxnSpPr>
          <p:nvPr/>
        </p:nvCxnSpPr>
        <p:spPr>
          <a:xfrm flipV="1">
            <a:off x="8426128" y="2833778"/>
            <a:ext cx="0" cy="398428"/>
          </a:xfrm>
          <a:prstGeom prst="straightConnector1">
            <a:avLst/>
          </a:prstGeom>
          <a:ln w="57150">
            <a:solidFill>
              <a:srgbClr val="00CC66"/>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A355099-919B-4A7C-B78E-A95CFD8EEC4D}"/>
              </a:ext>
              <a:ext uri="{C183D7F6-B498-43B3-948B-1728B52AA6E4}">
                <adec:decorative xmlns:adec="http://schemas.microsoft.com/office/drawing/2017/decorative" val="1"/>
              </a:ext>
            </a:extLst>
          </p:cNvPr>
          <p:cNvCxnSpPr>
            <a:cxnSpLocks/>
          </p:cNvCxnSpPr>
          <p:nvPr/>
        </p:nvCxnSpPr>
        <p:spPr>
          <a:xfrm flipV="1">
            <a:off x="8426128" y="3708747"/>
            <a:ext cx="0" cy="398428"/>
          </a:xfrm>
          <a:prstGeom prst="straightConnector1">
            <a:avLst/>
          </a:prstGeom>
          <a:ln w="57150">
            <a:solidFill>
              <a:srgbClr val="00CC66"/>
            </a:solidFill>
            <a:tailEnd type="stealth"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42580B1-1AD8-4A85-ABC7-FF8139E83DBC}"/>
              </a:ext>
            </a:extLst>
          </p:cNvPr>
          <p:cNvSpPr txBox="1"/>
          <p:nvPr/>
        </p:nvSpPr>
        <p:spPr>
          <a:xfrm>
            <a:off x="6311227" y="1877567"/>
            <a:ext cx="4884671" cy="400110"/>
          </a:xfrm>
          <a:prstGeom prst="rect">
            <a:avLst/>
          </a:prstGeom>
          <a:noFill/>
        </p:spPr>
        <p:txBody>
          <a:bodyPr wrap="none" rtlCol="0">
            <a:spAutoFit/>
          </a:bodyPr>
          <a:lstStyle/>
          <a:p>
            <a:r>
              <a:rPr lang="en-GB" sz="2000" b="1" dirty="0">
                <a:latin typeface="Raleway" panose="020B0503030101060003" pitchFamily="34" charset="0"/>
              </a:rPr>
              <a:t>Maylor’s (2017) 4 D’s Product Lifecycle</a:t>
            </a:r>
          </a:p>
        </p:txBody>
      </p:sp>
    </p:spTree>
    <p:extLst>
      <p:ext uri="{BB962C8B-B14F-4D97-AF65-F5344CB8AC3E}">
        <p14:creationId xmlns:p14="http://schemas.microsoft.com/office/powerpoint/2010/main" val="79067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xEl>
                                              <p:pRg st="7" end="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xEl>
                                              <p:pRg st="8" end="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4" grpId="0" animBg="1"/>
      <p:bldP spid="45" grpId="0" animBg="1"/>
      <p:bldP spid="46" grpId="0" animBg="1"/>
      <p:bldP spid="47" grpId="0" animBg="1"/>
      <p:bldP spid="48" grpId="0"/>
      <p:bldP spid="49" grpId="0"/>
      <p:bldP spid="50" grpId="0"/>
      <p:bldP spid="51" grpId="0"/>
      <p:bldP spid="5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8CE-3E15-4811-B65A-677625F4FA54}"/>
              </a:ext>
            </a:extLst>
          </p:cNvPr>
          <p:cNvSpPr>
            <a:spLocks noGrp="1"/>
          </p:cNvSpPr>
          <p:nvPr>
            <p:ph type="title"/>
          </p:nvPr>
        </p:nvSpPr>
        <p:spPr>
          <a:xfrm>
            <a:off x="748197" y="-119547"/>
            <a:ext cx="8982559" cy="1325563"/>
          </a:xfrm>
        </p:spPr>
        <p:txBody>
          <a:bodyPr/>
          <a:lstStyle/>
          <a:p>
            <a:r>
              <a:rPr lang="en-GB" dirty="0"/>
              <a:t>Project Lifecycle</a:t>
            </a:r>
          </a:p>
        </p:txBody>
      </p:sp>
      <p:sp>
        <p:nvSpPr>
          <p:cNvPr id="3" name="Content Placeholder 2">
            <a:extLst>
              <a:ext uri="{FF2B5EF4-FFF2-40B4-BE49-F238E27FC236}">
                <a16:creationId xmlns:a16="http://schemas.microsoft.com/office/drawing/2014/main" id="{384AF6AD-1722-4C66-A605-F20DB9E31FF0}"/>
              </a:ext>
            </a:extLst>
          </p:cNvPr>
          <p:cNvSpPr>
            <a:spLocks noGrp="1"/>
          </p:cNvSpPr>
          <p:nvPr>
            <p:ph idx="1"/>
          </p:nvPr>
        </p:nvSpPr>
        <p:spPr>
          <a:xfrm>
            <a:off x="1676400" y="1052243"/>
            <a:ext cx="7825740" cy="738457"/>
          </a:xfrm>
        </p:spPr>
        <p:txBody>
          <a:bodyPr>
            <a:normAutofit fontScale="85000" lnSpcReduction="10000"/>
          </a:bodyPr>
          <a:lstStyle/>
          <a:p>
            <a:r>
              <a:rPr lang="en-GB" dirty="0"/>
              <a:t>This is in linear format – but projects can be iterative or agile.  Presented in linear format for clarity.</a:t>
            </a:r>
          </a:p>
        </p:txBody>
      </p:sp>
      <p:sp>
        <p:nvSpPr>
          <p:cNvPr id="8" name="Oval 7">
            <a:extLst>
              <a:ext uri="{FF2B5EF4-FFF2-40B4-BE49-F238E27FC236}">
                <a16:creationId xmlns:a16="http://schemas.microsoft.com/office/drawing/2014/main" id="{C26F8F73-9216-4D6F-BF10-8DCF53743559}"/>
              </a:ext>
            </a:extLst>
          </p:cNvPr>
          <p:cNvSpPr/>
          <p:nvPr/>
        </p:nvSpPr>
        <p:spPr>
          <a:xfrm>
            <a:off x="722651"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Project Start Up</a:t>
            </a:r>
          </a:p>
        </p:txBody>
      </p:sp>
      <p:sp>
        <p:nvSpPr>
          <p:cNvPr id="15" name="Oval 14">
            <a:extLst>
              <a:ext uri="{FF2B5EF4-FFF2-40B4-BE49-F238E27FC236}">
                <a16:creationId xmlns:a16="http://schemas.microsoft.com/office/drawing/2014/main" id="{FD4911A1-4924-41BB-B77C-12A9D5BFF6C6}"/>
              </a:ext>
            </a:extLst>
          </p:cNvPr>
          <p:cNvSpPr/>
          <p:nvPr/>
        </p:nvSpPr>
        <p:spPr>
          <a:xfrm>
            <a:off x="2897868"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Integrated Planning</a:t>
            </a:r>
          </a:p>
        </p:txBody>
      </p:sp>
      <p:sp>
        <p:nvSpPr>
          <p:cNvPr id="16" name="Oval 15">
            <a:extLst>
              <a:ext uri="{FF2B5EF4-FFF2-40B4-BE49-F238E27FC236}">
                <a16:creationId xmlns:a16="http://schemas.microsoft.com/office/drawing/2014/main" id="{F6E91F0F-5D07-468E-B0ED-8C0D943BF9A5}"/>
              </a:ext>
            </a:extLst>
          </p:cNvPr>
          <p:cNvSpPr/>
          <p:nvPr/>
        </p:nvSpPr>
        <p:spPr>
          <a:xfrm>
            <a:off x="5073085"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Managing Deployment</a:t>
            </a:r>
          </a:p>
        </p:txBody>
      </p:sp>
      <p:sp>
        <p:nvSpPr>
          <p:cNvPr id="17" name="Oval 16">
            <a:extLst>
              <a:ext uri="{FF2B5EF4-FFF2-40B4-BE49-F238E27FC236}">
                <a16:creationId xmlns:a16="http://schemas.microsoft.com/office/drawing/2014/main" id="{5D992D70-EE20-4841-A0C5-1B72BDA2C901}"/>
              </a:ext>
            </a:extLst>
          </p:cNvPr>
          <p:cNvSpPr/>
          <p:nvPr/>
        </p:nvSpPr>
        <p:spPr>
          <a:xfrm>
            <a:off x="7248302"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Monitoring and Controlling Processes</a:t>
            </a:r>
          </a:p>
        </p:txBody>
      </p:sp>
      <p:sp>
        <p:nvSpPr>
          <p:cNvPr id="18" name="Oval 17">
            <a:extLst>
              <a:ext uri="{FF2B5EF4-FFF2-40B4-BE49-F238E27FC236}">
                <a16:creationId xmlns:a16="http://schemas.microsoft.com/office/drawing/2014/main" id="{EFD28ED3-0FA0-4ADB-8DDE-201542557920}"/>
              </a:ext>
            </a:extLst>
          </p:cNvPr>
          <p:cNvSpPr/>
          <p:nvPr/>
        </p:nvSpPr>
        <p:spPr>
          <a:xfrm>
            <a:off x="9423518"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Project Close</a:t>
            </a:r>
          </a:p>
        </p:txBody>
      </p:sp>
      <p:sp>
        <p:nvSpPr>
          <p:cNvPr id="20" name="TextBox 19">
            <a:extLst>
              <a:ext uri="{FF2B5EF4-FFF2-40B4-BE49-F238E27FC236}">
                <a16:creationId xmlns:a16="http://schemas.microsoft.com/office/drawing/2014/main" id="{CC3FE1A5-EB7C-4C81-891A-47F8A6A9E042}"/>
              </a:ext>
            </a:extLst>
          </p:cNvPr>
          <p:cNvSpPr txBox="1"/>
          <p:nvPr/>
        </p:nvSpPr>
        <p:spPr>
          <a:xfrm>
            <a:off x="514350" y="4319949"/>
            <a:ext cx="2324100"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Why/what is the project</a:t>
            </a:r>
          </a:p>
          <a:p>
            <a:pPr marL="285750" indent="-285750">
              <a:buFont typeface="Arial" panose="020B0604020202020204" pitchFamily="34" charset="0"/>
              <a:buChar char="•"/>
            </a:pPr>
            <a:r>
              <a:rPr lang="en-GB" dirty="0">
                <a:latin typeface="Raleway" panose="020B0503030101060003" pitchFamily="34" charset="0"/>
              </a:rPr>
              <a:t>Project charter</a:t>
            </a:r>
          </a:p>
          <a:p>
            <a:pPr marL="285750" indent="-285750">
              <a:buFont typeface="Arial" panose="020B0604020202020204" pitchFamily="34" charset="0"/>
              <a:buChar char="•"/>
            </a:pPr>
            <a:r>
              <a:rPr lang="en-GB" dirty="0">
                <a:latin typeface="Raleway" panose="020B0503030101060003" pitchFamily="34" charset="0"/>
              </a:rPr>
              <a:t>Objectives</a:t>
            </a:r>
          </a:p>
          <a:p>
            <a:pPr marL="285750" indent="-285750">
              <a:buFont typeface="Arial" panose="020B0604020202020204" pitchFamily="34" charset="0"/>
              <a:buChar char="•"/>
            </a:pPr>
            <a:r>
              <a:rPr lang="en-GB" dirty="0">
                <a:latin typeface="Raleway" panose="020B0503030101060003" pitchFamily="34" charset="0"/>
              </a:rPr>
              <a:t>Team structure</a:t>
            </a:r>
          </a:p>
          <a:p>
            <a:pPr marL="285750" indent="-285750">
              <a:buFont typeface="Arial" panose="020B0604020202020204" pitchFamily="34" charset="0"/>
              <a:buChar char="•"/>
            </a:pPr>
            <a:r>
              <a:rPr lang="en-GB" dirty="0">
                <a:latin typeface="Raleway" panose="020B0503030101060003" pitchFamily="34" charset="0"/>
              </a:rPr>
              <a:t>Risks</a:t>
            </a:r>
          </a:p>
          <a:p>
            <a:pPr marL="285750" indent="-285750">
              <a:buFont typeface="Arial" panose="020B0604020202020204" pitchFamily="34" charset="0"/>
              <a:buChar char="•"/>
            </a:pPr>
            <a:r>
              <a:rPr lang="en-GB" dirty="0">
                <a:latin typeface="Raleway" panose="020B0503030101060003" pitchFamily="34" charset="0"/>
              </a:rPr>
              <a:t>Stakeholders</a:t>
            </a:r>
          </a:p>
        </p:txBody>
      </p:sp>
      <p:sp>
        <p:nvSpPr>
          <p:cNvPr id="21" name="TextBox 20">
            <a:extLst>
              <a:ext uri="{FF2B5EF4-FFF2-40B4-BE49-F238E27FC236}">
                <a16:creationId xmlns:a16="http://schemas.microsoft.com/office/drawing/2014/main" id="{2643E084-4111-4A23-A55F-E47A96CC40E9}"/>
              </a:ext>
            </a:extLst>
          </p:cNvPr>
          <p:cNvSpPr txBox="1"/>
          <p:nvPr/>
        </p:nvSpPr>
        <p:spPr>
          <a:xfrm>
            <a:off x="2717958" y="4319949"/>
            <a:ext cx="2324100"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Scope</a:t>
            </a:r>
          </a:p>
          <a:p>
            <a:pPr marL="285750" indent="-285750">
              <a:buFont typeface="Arial" panose="020B0604020202020204" pitchFamily="34" charset="0"/>
              <a:buChar char="•"/>
            </a:pPr>
            <a:r>
              <a:rPr lang="en-GB" dirty="0">
                <a:latin typeface="Raleway" panose="020B0503030101060003" pitchFamily="34" charset="0"/>
              </a:rPr>
              <a:t>Budget/Costs</a:t>
            </a:r>
          </a:p>
          <a:p>
            <a:pPr marL="285750" indent="-285750">
              <a:buFont typeface="Arial" panose="020B0604020202020204" pitchFamily="34" charset="0"/>
              <a:buChar char="•"/>
            </a:pPr>
            <a:r>
              <a:rPr lang="en-GB" dirty="0">
                <a:latin typeface="Raleway" panose="020B0503030101060003" pitchFamily="34" charset="0"/>
              </a:rPr>
              <a:t>Work Breakdown Structure</a:t>
            </a:r>
          </a:p>
          <a:p>
            <a:pPr marL="285750" indent="-285750">
              <a:buFont typeface="Arial" panose="020B0604020202020204" pitchFamily="34" charset="0"/>
              <a:buChar char="•"/>
            </a:pPr>
            <a:r>
              <a:rPr lang="en-GB" dirty="0">
                <a:latin typeface="Raleway" panose="020B0503030101060003" pitchFamily="34" charset="0"/>
              </a:rPr>
              <a:t>Gantt chart</a:t>
            </a:r>
          </a:p>
          <a:p>
            <a:pPr marL="285750" indent="-285750">
              <a:buFont typeface="Arial" panose="020B0604020202020204" pitchFamily="34" charset="0"/>
              <a:buChar char="•"/>
            </a:pPr>
            <a:r>
              <a:rPr lang="en-GB" dirty="0">
                <a:latin typeface="Raleway" panose="020B0503030101060003" pitchFamily="34" charset="0"/>
              </a:rPr>
              <a:t>Communication plan</a:t>
            </a:r>
          </a:p>
          <a:p>
            <a:pPr marL="285750" indent="-285750">
              <a:buFont typeface="Arial" panose="020B0604020202020204" pitchFamily="34" charset="0"/>
              <a:buChar char="•"/>
            </a:pPr>
            <a:r>
              <a:rPr lang="en-GB" dirty="0">
                <a:latin typeface="Raleway" panose="020B0503030101060003" pitchFamily="34" charset="0"/>
              </a:rPr>
              <a:t>Risk management</a:t>
            </a:r>
          </a:p>
        </p:txBody>
      </p:sp>
      <p:sp>
        <p:nvSpPr>
          <p:cNvPr id="22" name="TextBox 21">
            <a:extLst>
              <a:ext uri="{FF2B5EF4-FFF2-40B4-BE49-F238E27FC236}">
                <a16:creationId xmlns:a16="http://schemas.microsoft.com/office/drawing/2014/main" id="{235C30EB-8DC6-4FE0-9576-1AE6708C042E}"/>
              </a:ext>
            </a:extLst>
          </p:cNvPr>
          <p:cNvSpPr txBox="1"/>
          <p:nvPr/>
        </p:nvSpPr>
        <p:spPr>
          <a:xfrm>
            <a:off x="5024726" y="4319949"/>
            <a:ext cx="2415579"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Direct/manage</a:t>
            </a:r>
          </a:p>
          <a:p>
            <a:pPr marL="285750" indent="-285750">
              <a:buFont typeface="Arial" panose="020B0604020202020204" pitchFamily="34" charset="0"/>
              <a:buChar char="•"/>
            </a:pPr>
            <a:r>
              <a:rPr lang="en-GB" dirty="0">
                <a:latin typeface="Raleway" panose="020B0503030101060003" pitchFamily="34" charset="0"/>
              </a:rPr>
              <a:t>Quality management</a:t>
            </a:r>
          </a:p>
          <a:p>
            <a:pPr marL="285750" indent="-285750">
              <a:buFont typeface="Arial" panose="020B0604020202020204" pitchFamily="34" charset="0"/>
              <a:buChar char="•"/>
            </a:pPr>
            <a:r>
              <a:rPr lang="en-GB" dirty="0">
                <a:latin typeface="Raleway" panose="020B0503030101060003" pitchFamily="34" charset="0"/>
              </a:rPr>
              <a:t>Team management</a:t>
            </a:r>
          </a:p>
          <a:p>
            <a:pPr marL="285750" indent="-285750">
              <a:buFont typeface="Arial" panose="020B0604020202020204" pitchFamily="34" charset="0"/>
              <a:buChar char="•"/>
            </a:pPr>
            <a:r>
              <a:rPr lang="en-GB" dirty="0">
                <a:latin typeface="Raleway" panose="020B0503030101060003" pitchFamily="34" charset="0"/>
              </a:rPr>
              <a:t>Communications</a:t>
            </a:r>
          </a:p>
          <a:p>
            <a:pPr marL="285750" indent="-285750">
              <a:buFont typeface="Arial" panose="020B0604020202020204" pitchFamily="34" charset="0"/>
              <a:buChar char="•"/>
            </a:pPr>
            <a:r>
              <a:rPr lang="en-GB" dirty="0">
                <a:latin typeface="Raleway" panose="020B0503030101060003" pitchFamily="34" charset="0"/>
              </a:rPr>
              <a:t>Stakeholders</a:t>
            </a:r>
          </a:p>
        </p:txBody>
      </p:sp>
      <p:sp>
        <p:nvSpPr>
          <p:cNvPr id="23" name="TextBox 22">
            <a:extLst>
              <a:ext uri="{FF2B5EF4-FFF2-40B4-BE49-F238E27FC236}">
                <a16:creationId xmlns:a16="http://schemas.microsoft.com/office/drawing/2014/main" id="{D6E947D0-602A-4B35-A148-20E98E06834A}"/>
              </a:ext>
            </a:extLst>
          </p:cNvPr>
          <p:cNvSpPr txBox="1"/>
          <p:nvPr/>
        </p:nvSpPr>
        <p:spPr>
          <a:xfrm>
            <a:off x="9663881" y="4319949"/>
            <a:ext cx="2175216"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Lessons learnt</a:t>
            </a:r>
          </a:p>
          <a:p>
            <a:pPr marL="285750" indent="-285750">
              <a:buFont typeface="Arial" panose="020B0604020202020204" pitchFamily="34" charset="0"/>
              <a:buChar char="•"/>
            </a:pPr>
            <a:r>
              <a:rPr lang="en-GB" dirty="0">
                <a:latin typeface="Raleway" panose="020B0503030101060003" pitchFamily="34" charset="0"/>
              </a:rPr>
              <a:t>Reporting</a:t>
            </a:r>
          </a:p>
        </p:txBody>
      </p:sp>
      <p:sp>
        <p:nvSpPr>
          <p:cNvPr id="24" name="TextBox 23">
            <a:extLst>
              <a:ext uri="{FF2B5EF4-FFF2-40B4-BE49-F238E27FC236}">
                <a16:creationId xmlns:a16="http://schemas.microsoft.com/office/drawing/2014/main" id="{73EEC49C-AF45-428E-A1CE-890C78407441}"/>
              </a:ext>
            </a:extLst>
          </p:cNvPr>
          <p:cNvSpPr txBox="1"/>
          <p:nvPr/>
        </p:nvSpPr>
        <p:spPr>
          <a:xfrm>
            <a:off x="7493647" y="4319949"/>
            <a:ext cx="2324100"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Status/tracking</a:t>
            </a:r>
          </a:p>
          <a:p>
            <a:pPr marL="285750" indent="-285750">
              <a:buFont typeface="Arial" panose="020B0604020202020204" pitchFamily="34" charset="0"/>
              <a:buChar char="•"/>
            </a:pPr>
            <a:r>
              <a:rPr lang="en-GB" dirty="0">
                <a:latin typeface="Raleway" panose="020B0503030101060003" pitchFamily="34" charset="0"/>
              </a:rPr>
              <a:t>Project control</a:t>
            </a:r>
          </a:p>
          <a:p>
            <a:pPr marL="285750" indent="-285750">
              <a:buFont typeface="Arial" panose="020B0604020202020204" pitchFamily="34" charset="0"/>
              <a:buChar char="•"/>
            </a:pPr>
            <a:r>
              <a:rPr lang="en-GB" dirty="0">
                <a:latin typeface="Raleway" panose="020B0503030101060003" pitchFamily="34" charset="0"/>
              </a:rPr>
              <a:t>Scope, Cost, Schedule Quality and  Resources Control</a:t>
            </a:r>
          </a:p>
          <a:p>
            <a:pPr marL="285750" indent="-285750">
              <a:buFont typeface="Arial" panose="020B0604020202020204" pitchFamily="34" charset="0"/>
              <a:buChar char="•"/>
            </a:pPr>
            <a:r>
              <a:rPr lang="en-GB" dirty="0">
                <a:latin typeface="Raleway" panose="020B0503030101060003" pitchFamily="34" charset="0"/>
              </a:rPr>
              <a:t>Risk monitoring</a:t>
            </a:r>
          </a:p>
        </p:txBody>
      </p:sp>
    </p:spTree>
    <p:extLst>
      <p:ext uri="{BB962C8B-B14F-4D97-AF65-F5344CB8AC3E}">
        <p14:creationId xmlns:p14="http://schemas.microsoft.com/office/powerpoint/2010/main" val="13215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p:bldP spid="21" grpId="0"/>
      <p:bldP spid="22" grpId="0"/>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2F98-B25B-4D67-847C-5079A2B86D70}"/>
              </a:ext>
            </a:extLst>
          </p:cNvPr>
          <p:cNvSpPr>
            <a:spLocks noGrp="1"/>
          </p:cNvSpPr>
          <p:nvPr>
            <p:ph type="title"/>
          </p:nvPr>
        </p:nvSpPr>
        <p:spPr>
          <a:xfrm>
            <a:off x="4749067" y="191191"/>
            <a:ext cx="4313971" cy="1325562"/>
          </a:xfrm>
        </p:spPr>
        <p:txBody>
          <a:bodyPr/>
          <a:lstStyle/>
          <a:p>
            <a:r>
              <a:rPr lang="en-GB" dirty="0"/>
              <a:t>Project Start Up</a:t>
            </a:r>
          </a:p>
        </p:txBody>
      </p:sp>
      <p:sp>
        <p:nvSpPr>
          <p:cNvPr id="3" name="Content Placeholder 2">
            <a:extLst>
              <a:ext uri="{FF2B5EF4-FFF2-40B4-BE49-F238E27FC236}">
                <a16:creationId xmlns:a16="http://schemas.microsoft.com/office/drawing/2014/main" id="{6427B878-4110-42DB-A7DC-EDFF41AA68FB}"/>
              </a:ext>
            </a:extLst>
          </p:cNvPr>
          <p:cNvSpPr>
            <a:spLocks noGrp="1"/>
          </p:cNvSpPr>
          <p:nvPr>
            <p:ph idx="1"/>
          </p:nvPr>
        </p:nvSpPr>
        <p:spPr>
          <a:xfrm>
            <a:off x="838200" y="1660824"/>
            <a:ext cx="9587400" cy="5560775"/>
          </a:xfrm>
        </p:spPr>
        <p:txBody>
          <a:bodyPr>
            <a:normAutofit fontScale="70000" lnSpcReduction="20000"/>
          </a:bodyPr>
          <a:lstStyle/>
          <a:p>
            <a:pPr marL="0" indent="0">
              <a:lnSpc>
                <a:spcPct val="120000"/>
              </a:lnSpc>
              <a:spcBef>
                <a:spcPts val="0"/>
              </a:spcBef>
              <a:spcAft>
                <a:spcPts val="200"/>
              </a:spcAft>
              <a:buNone/>
            </a:pPr>
            <a:r>
              <a:rPr lang="en-US" b="1" dirty="0">
                <a:latin typeface="Raleway" panose="020B0503030101060003" pitchFamily="34" charset="0"/>
              </a:rPr>
              <a:t>Why/what is the project?</a:t>
            </a:r>
          </a:p>
          <a:p>
            <a:pPr>
              <a:lnSpc>
                <a:spcPct val="120000"/>
              </a:lnSpc>
              <a:spcBef>
                <a:spcPts val="0"/>
              </a:spcBef>
              <a:spcAft>
                <a:spcPts val="200"/>
              </a:spcAft>
            </a:pPr>
            <a:r>
              <a:rPr lang="en-US" dirty="0">
                <a:latin typeface="Raleway" panose="020B0503030101060003" pitchFamily="34" charset="0"/>
              </a:rPr>
              <a:t>Project can be anything and any size</a:t>
            </a:r>
          </a:p>
          <a:p>
            <a:pPr>
              <a:lnSpc>
                <a:spcPct val="120000"/>
              </a:lnSpc>
              <a:spcBef>
                <a:spcPts val="0"/>
              </a:spcBef>
              <a:spcAft>
                <a:spcPts val="200"/>
              </a:spcAft>
            </a:pPr>
            <a:r>
              <a:rPr lang="en-US" dirty="0">
                <a:latin typeface="Raleway" panose="020B0503030101060003" pitchFamily="34" charset="0"/>
              </a:rPr>
              <a:t>Internal or external customer based projects</a:t>
            </a:r>
          </a:p>
          <a:p>
            <a:pPr marL="0" indent="0">
              <a:lnSpc>
                <a:spcPct val="120000"/>
              </a:lnSpc>
              <a:spcBef>
                <a:spcPts val="0"/>
              </a:spcBef>
              <a:spcAft>
                <a:spcPts val="200"/>
              </a:spcAft>
              <a:buNone/>
            </a:pPr>
            <a:r>
              <a:rPr lang="en-US" b="1" dirty="0">
                <a:latin typeface="Raleway" panose="020B0503030101060003" pitchFamily="34" charset="0"/>
              </a:rPr>
              <a:t>Companies may have their own:</a:t>
            </a:r>
          </a:p>
          <a:p>
            <a:pPr>
              <a:lnSpc>
                <a:spcPct val="120000"/>
              </a:lnSpc>
              <a:spcBef>
                <a:spcPts val="0"/>
              </a:spcBef>
              <a:spcAft>
                <a:spcPts val="200"/>
              </a:spcAft>
            </a:pPr>
            <a:r>
              <a:rPr lang="en-US" dirty="0">
                <a:latin typeface="Raleway" panose="020B0503030101060003" pitchFamily="34" charset="0"/>
              </a:rPr>
              <a:t>Processes to manage and control a project</a:t>
            </a:r>
          </a:p>
          <a:p>
            <a:pPr>
              <a:lnSpc>
                <a:spcPct val="120000"/>
              </a:lnSpc>
              <a:spcBef>
                <a:spcPts val="0"/>
              </a:spcBef>
              <a:spcAft>
                <a:spcPts val="200"/>
              </a:spcAft>
            </a:pPr>
            <a:r>
              <a:rPr lang="en-US" dirty="0">
                <a:latin typeface="Raleway" panose="020B0503030101060003" pitchFamily="34" charset="0"/>
              </a:rPr>
              <a:t>Legal requirements</a:t>
            </a:r>
          </a:p>
          <a:p>
            <a:pPr>
              <a:lnSpc>
                <a:spcPct val="120000"/>
              </a:lnSpc>
              <a:spcBef>
                <a:spcPts val="0"/>
              </a:spcBef>
              <a:spcAft>
                <a:spcPts val="200"/>
              </a:spcAft>
            </a:pPr>
            <a:r>
              <a:rPr lang="en-US" dirty="0">
                <a:latin typeface="Raleway" panose="020B0503030101060003" pitchFamily="34" charset="0"/>
              </a:rPr>
              <a:t>Corporate standards e.g. mandatory company standard i.e. ISO9001 </a:t>
            </a:r>
            <a:endParaRPr lang="en-GB" dirty="0">
              <a:latin typeface="Raleway" panose="020B0503030101060003" pitchFamily="34" charset="0"/>
            </a:endParaRPr>
          </a:p>
          <a:p>
            <a:pPr>
              <a:lnSpc>
                <a:spcPct val="120000"/>
              </a:lnSpc>
              <a:spcBef>
                <a:spcPts val="0"/>
              </a:spcBef>
              <a:spcAft>
                <a:spcPts val="200"/>
              </a:spcAft>
            </a:pPr>
            <a:r>
              <a:rPr lang="en-US" dirty="0">
                <a:latin typeface="Raleway" panose="020B0503030101060003" pitchFamily="34" charset="0"/>
              </a:rPr>
              <a:t>Companies may outsource a project., or parts of it, by putting out an:</a:t>
            </a:r>
          </a:p>
          <a:p>
            <a:pPr lvl="1">
              <a:lnSpc>
                <a:spcPct val="120000"/>
              </a:lnSpc>
              <a:spcBef>
                <a:spcPts val="0"/>
              </a:spcBef>
              <a:spcAft>
                <a:spcPts val="200"/>
              </a:spcAft>
            </a:pPr>
            <a:r>
              <a:rPr lang="en-US" b="0" i="0" dirty="0">
                <a:effectLst/>
                <a:latin typeface="Raleway" panose="020B0503030101060003" pitchFamily="34" charset="0"/>
              </a:rPr>
              <a:t>Request for information (RFI) </a:t>
            </a:r>
          </a:p>
          <a:p>
            <a:pPr lvl="1">
              <a:lnSpc>
                <a:spcPct val="120000"/>
              </a:lnSpc>
              <a:spcBef>
                <a:spcPts val="0"/>
              </a:spcBef>
              <a:spcAft>
                <a:spcPts val="200"/>
              </a:spcAft>
            </a:pPr>
            <a:r>
              <a:rPr lang="en-US" b="0" i="0" dirty="0">
                <a:effectLst/>
                <a:latin typeface="Raleway" panose="020B0503030101060003" pitchFamily="34" charset="0"/>
              </a:rPr>
              <a:t>Request for quotation (RFQ)</a:t>
            </a:r>
          </a:p>
          <a:p>
            <a:pPr marL="0" indent="0">
              <a:lnSpc>
                <a:spcPct val="120000"/>
              </a:lnSpc>
              <a:spcBef>
                <a:spcPts val="0"/>
              </a:spcBef>
              <a:spcAft>
                <a:spcPts val="200"/>
              </a:spcAft>
              <a:buNone/>
            </a:pPr>
            <a:r>
              <a:rPr lang="en-US" b="1" dirty="0">
                <a:latin typeface="Raleway" panose="020B0503030101060003" pitchFamily="34" charset="0"/>
              </a:rPr>
              <a:t>Important in this stage…</a:t>
            </a:r>
          </a:p>
          <a:p>
            <a:pPr>
              <a:lnSpc>
                <a:spcPct val="120000"/>
              </a:lnSpc>
              <a:spcBef>
                <a:spcPts val="0"/>
              </a:spcBef>
              <a:spcAft>
                <a:spcPts val="200"/>
              </a:spcAft>
            </a:pPr>
            <a:r>
              <a:rPr lang="en-US" b="1" dirty="0">
                <a:latin typeface="Raleway" panose="020B0503030101060003" pitchFamily="34" charset="0"/>
              </a:rPr>
              <a:t>Project specification and requirements</a:t>
            </a:r>
          </a:p>
          <a:p>
            <a:pPr lvl="1">
              <a:lnSpc>
                <a:spcPct val="120000"/>
              </a:lnSpc>
              <a:spcBef>
                <a:spcPts val="0"/>
              </a:spcBef>
              <a:spcAft>
                <a:spcPts val="200"/>
              </a:spcAft>
            </a:pPr>
            <a:r>
              <a:rPr lang="en-US" dirty="0">
                <a:latin typeface="Raleway" panose="020B0503030101060003" pitchFamily="34" charset="0"/>
              </a:rPr>
              <a:t>Better the specification, better the project outcome</a:t>
            </a:r>
          </a:p>
          <a:p>
            <a:pPr lvl="1">
              <a:lnSpc>
                <a:spcPct val="120000"/>
              </a:lnSpc>
              <a:spcBef>
                <a:spcPts val="0"/>
              </a:spcBef>
              <a:spcAft>
                <a:spcPts val="200"/>
              </a:spcAft>
            </a:pPr>
            <a:r>
              <a:rPr lang="en-US" dirty="0">
                <a:latin typeface="Raleway" panose="020B0503030101060003" pitchFamily="34" charset="0"/>
              </a:rPr>
              <a:t>Timing and deliverables</a:t>
            </a:r>
          </a:p>
          <a:p>
            <a:pPr>
              <a:lnSpc>
                <a:spcPct val="120000"/>
              </a:lnSpc>
              <a:spcBef>
                <a:spcPts val="0"/>
              </a:spcBef>
              <a:spcAft>
                <a:spcPts val="200"/>
              </a:spcAft>
            </a:pPr>
            <a:r>
              <a:rPr lang="en-US" b="1" dirty="0">
                <a:latin typeface="Raleway" panose="020B0503030101060003" pitchFamily="34" charset="0"/>
              </a:rPr>
              <a:t>Identification of stakeholders</a:t>
            </a:r>
          </a:p>
          <a:p>
            <a:pPr>
              <a:lnSpc>
                <a:spcPct val="120000"/>
              </a:lnSpc>
              <a:spcBef>
                <a:spcPts val="0"/>
              </a:spcBef>
              <a:spcAft>
                <a:spcPts val="200"/>
              </a:spcAft>
            </a:pPr>
            <a:r>
              <a:rPr lang="en-US" b="1" dirty="0">
                <a:latin typeface="Raleway" panose="020B0503030101060003" pitchFamily="34" charset="0"/>
              </a:rPr>
              <a:t>Overall project risk</a:t>
            </a:r>
          </a:p>
        </p:txBody>
      </p:sp>
      <p:grpSp>
        <p:nvGrpSpPr>
          <p:cNvPr id="4" name="Group 3" descr="Project Start Up, Integrated Planning, Managing Deployment, and Monitoring &amp; controlling processes and Project Close">
            <a:extLst>
              <a:ext uri="{FF2B5EF4-FFF2-40B4-BE49-F238E27FC236}">
                <a16:creationId xmlns:a16="http://schemas.microsoft.com/office/drawing/2014/main" id="{3965CE9A-00D6-492D-BE9B-996835EAF40B}"/>
              </a:ext>
            </a:extLst>
          </p:cNvPr>
          <p:cNvGrpSpPr/>
          <p:nvPr/>
        </p:nvGrpSpPr>
        <p:grpSpPr>
          <a:xfrm>
            <a:off x="1650639" y="36711"/>
            <a:ext cx="2930892" cy="1540080"/>
            <a:chOff x="1243378" y="2216740"/>
            <a:chExt cx="4802329" cy="2335351"/>
          </a:xfrm>
        </p:grpSpPr>
        <p:pic>
          <p:nvPicPr>
            <p:cNvPr id="13" name="Picture 12" descr="Project">
              <a:extLst>
                <a:ext uri="{FF2B5EF4-FFF2-40B4-BE49-F238E27FC236}">
                  <a16:creationId xmlns:a16="http://schemas.microsoft.com/office/drawing/2014/main" id="{130464B2-179B-4765-AA25-78D650ED5948}"/>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14" name="Group 13" descr="Planning Processes">
              <a:extLst>
                <a:ext uri="{FF2B5EF4-FFF2-40B4-BE49-F238E27FC236}">
                  <a16:creationId xmlns:a16="http://schemas.microsoft.com/office/drawing/2014/main" id="{869B6F89-C2B9-4CE5-8AF5-A1511064F962}"/>
                </a:ext>
              </a:extLst>
            </p:cNvPr>
            <p:cNvGrpSpPr/>
            <p:nvPr/>
          </p:nvGrpSpPr>
          <p:grpSpPr>
            <a:xfrm>
              <a:off x="2851772" y="2646872"/>
              <a:ext cx="1854261" cy="1001136"/>
              <a:chOff x="5187376" y="2352226"/>
              <a:chExt cx="3187962" cy="2335441"/>
            </a:xfrm>
          </p:grpSpPr>
          <p:pic>
            <p:nvPicPr>
              <p:cNvPr id="15" name="Picture 14">
                <a:extLst>
                  <a:ext uri="{FF2B5EF4-FFF2-40B4-BE49-F238E27FC236}">
                    <a16:creationId xmlns:a16="http://schemas.microsoft.com/office/drawing/2014/main" id="{CF41CBB0-FC8B-46CB-BB93-BCEB5AF367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16" name="TextBox 15">
                <a:extLst>
                  <a:ext uri="{FF2B5EF4-FFF2-40B4-BE49-F238E27FC236}">
                    <a16:creationId xmlns:a16="http://schemas.microsoft.com/office/drawing/2014/main" id="{B537B375-FD19-41E2-BF4D-F77AF3D89EFF}"/>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17" name="Group 16" descr="Executing Processes">
              <a:extLst>
                <a:ext uri="{FF2B5EF4-FFF2-40B4-BE49-F238E27FC236}">
                  <a16:creationId xmlns:a16="http://schemas.microsoft.com/office/drawing/2014/main" id="{AB7A86BC-7847-4C34-ACB6-8C62A39871F0}"/>
                </a:ext>
              </a:extLst>
            </p:cNvPr>
            <p:cNvGrpSpPr/>
            <p:nvPr/>
          </p:nvGrpSpPr>
          <p:grpSpPr>
            <a:xfrm>
              <a:off x="2814937" y="3476111"/>
              <a:ext cx="1715084" cy="1000265"/>
              <a:chOff x="4963006" y="4239445"/>
              <a:chExt cx="2948680" cy="2333415"/>
            </a:xfrm>
          </p:grpSpPr>
          <p:pic>
            <p:nvPicPr>
              <p:cNvPr id="18" name="Picture 17">
                <a:extLst>
                  <a:ext uri="{FF2B5EF4-FFF2-40B4-BE49-F238E27FC236}">
                    <a16:creationId xmlns:a16="http://schemas.microsoft.com/office/drawing/2014/main" id="{D6AD3DF7-2ACC-4F04-84B4-495566957A3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9" name="TextBox 18">
                <a:extLst>
                  <a:ext uri="{FF2B5EF4-FFF2-40B4-BE49-F238E27FC236}">
                    <a16:creationId xmlns:a16="http://schemas.microsoft.com/office/drawing/2014/main" id="{9F2C61BD-4B2D-4254-BB33-8F821B893F59}"/>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20" name="Group 19" descr="Initiating Processes">
              <a:extLst>
                <a:ext uri="{FF2B5EF4-FFF2-40B4-BE49-F238E27FC236}">
                  <a16:creationId xmlns:a16="http://schemas.microsoft.com/office/drawing/2014/main" id="{0494A695-0FBA-480D-80C7-7110D92B5C1F}"/>
                </a:ext>
              </a:extLst>
            </p:cNvPr>
            <p:cNvGrpSpPr/>
            <p:nvPr/>
          </p:nvGrpSpPr>
          <p:grpSpPr>
            <a:xfrm>
              <a:off x="1243378" y="2793164"/>
              <a:ext cx="1608395" cy="1116660"/>
              <a:chOff x="2480216" y="2727861"/>
              <a:chExt cx="2765254" cy="2604929"/>
            </a:xfrm>
          </p:grpSpPr>
          <p:sp>
            <p:nvSpPr>
              <p:cNvPr id="21" name="Arrow: Right 20">
                <a:extLst>
                  <a:ext uri="{FF2B5EF4-FFF2-40B4-BE49-F238E27FC236}">
                    <a16:creationId xmlns:a16="http://schemas.microsoft.com/office/drawing/2014/main" id="{FEFA0C5F-C194-41B8-8B5F-A9E963751B44}"/>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22" name="TextBox 21">
                <a:extLst>
                  <a:ext uri="{FF2B5EF4-FFF2-40B4-BE49-F238E27FC236}">
                    <a16:creationId xmlns:a16="http://schemas.microsoft.com/office/drawing/2014/main" id="{022481F8-EC99-47CE-AAD3-25E44A3962C6}"/>
                  </a:ext>
                </a:extLst>
              </p:cNvPr>
              <p:cNvSpPr txBox="1"/>
              <p:nvPr/>
            </p:nvSpPr>
            <p:spPr>
              <a:xfrm>
                <a:off x="2480216" y="3302925"/>
                <a:ext cx="2308605" cy="1415350"/>
              </a:xfrm>
              <a:prstGeom prst="rect">
                <a:avLst/>
              </a:prstGeom>
              <a:noFill/>
            </p:spPr>
            <p:txBody>
              <a:bodyPr wrap="square" rtlCol="0">
                <a:spAutoFit/>
              </a:bodyPr>
              <a:lstStyle/>
              <a:p>
                <a:pPr algn="ctr"/>
                <a:r>
                  <a:rPr lang="en-GB" sz="1000" b="1" dirty="0">
                    <a:solidFill>
                      <a:srgbClr val="FFFFFF"/>
                    </a:solidFill>
                    <a:latin typeface="Raleway" panose="020B0503030101060003" pitchFamily="34" charset="0"/>
                  </a:rPr>
                  <a:t>Project Start Up</a:t>
                </a:r>
              </a:p>
            </p:txBody>
          </p:sp>
        </p:grpSp>
        <p:grpSp>
          <p:nvGrpSpPr>
            <p:cNvPr id="23" name="Group 22" descr="Closing processes">
              <a:extLst>
                <a:ext uri="{FF2B5EF4-FFF2-40B4-BE49-F238E27FC236}">
                  <a16:creationId xmlns:a16="http://schemas.microsoft.com/office/drawing/2014/main" id="{2BF8DCA2-F5B0-4F33-8DF0-45E36DA74E5A}"/>
                </a:ext>
              </a:extLst>
            </p:cNvPr>
            <p:cNvGrpSpPr/>
            <p:nvPr/>
          </p:nvGrpSpPr>
          <p:grpSpPr>
            <a:xfrm>
              <a:off x="4675670" y="3026334"/>
              <a:ext cx="1370037" cy="764356"/>
              <a:chOff x="8179688" y="3214453"/>
              <a:chExt cx="2355448" cy="1783080"/>
            </a:xfrm>
          </p:grpSpPr>
          <p:sp>
            <p:nvSpPr>
              <p:cNvPr id="24" name="Arrow: Right 23" descr="Closing processes">
                <a:extLst>
                  <a:ext uri="{FF2B5EF4-FFF2-40B4-BE49-F238E27FC236}">
                    <a16:creationId xmlns:a16="http://schemas.microsoft.com/office/drawing/2014/main" id="{2669437D-6F06-4C98-B4AC-FD1F1A2B09FC}"/>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25" name="TextBox 24" descr="Closing processes">
                <a:extLst>
                  <a:ext uri="{FF2B5EF4-FFF2-40B4-BE49-F238E27FC236}">
                    <a16:creationId xmlns:a16="http://schemas.microsoft.com/office/drawing/2014/main" id="{354AE988-FDDE-4E8B-9FF4-46C5A0BD418B}"/>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26" name="TextBox 25">
              <a:extLst>
                <a:ext uri="{FF2B5EF4-FFF2-40B4-BE49-F238E27FC236}">
                  <a16:creationId xmlns:a16="http://schemas.microsoft.com/office/drawing/2014/main" id="{F6662754-3544-4ABB-A0B6-7C89E145491B}"/>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
        <p:nvSpPr>
          <p:cNvPr id="5" name="Arrow: Right 4">
            <a:extLst>
              <a:ext uri="{FF2B5EF4-FFF2-40B4-BE49-F238E27FC236}">
                <a16:creationId xmlns:a16="http://schemas.microsoft.com/office/drawing/2014/main" id="{6B4ACA98-8C64-4DA9-8749-78735E275794}"/>
              </a:ext>
              <a:ext uri="{C183D7F6-B498-43B3-948B-1728B52AA6E4}">
                <adec:decorative xmlns:adec="http://schemas.microsoft.com/office/drawing/2017/decorative" val="1"/>
              </a:ext>
            </a:extLst>
          </p:cNvPr>
          <p:cNvSpPr/>
          <p:nvPr/>
        </p:nvSpPr>
        <p:spPr>
          <a:xfrm>
            <a:off x="7604502" y="5662047"/>
            <a:ext cx="1141708" cy="712922"/>
          </a:xfrm>
          <a:prstGeom prst="rightArrow">
            <a:avLst/>
          </a:prstGeom>
          <a:solidFill>
            <a:srgbClr val="061D48"/>
          </a:solidFill>
          <a:ln>
            <a:solidFill>
              <a:srgbClr val="061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B4FBE7A-7F04-44CF-8BD2-E592624D7473}"/>
              </a:ext>
            </a:extLst>
          </p:cNvPr>
          <p:cNvSpPr txBox="1"/>
          <p:nvPr/>
        </p:nvSpPr>
        <p:spPr>
          <a:xfrm>
            <a:off x="8804001" y="5621379"/>
            <a:ext cx="2297951" cy="1200329"/>
          </a:xfrm>
          <a:prstGeom prst="rect">
            <a:avLst/>
          </a:prstGeom>
          <a:noFill/>
        </p:spPr>
        <p:txBody>
          <a:bodyPr wrap="square" rtlCol="0">
            <a:spAutoFit/>
          </a:bodyPr>
          <a:lstStyle/>
          <a:p>
            <a:r>
              <a:rPr lang="en-GB" sz="2400" b="1" dirty="0"/>
              <a:t>Main output: </a:t>
            </a:r>
            <a:r>
              <a:rPr lang="en-GB" sz="2400" dirty="0"/>
              <a:t>Project Charter</a:t>
            </a:r>
          </a:p>
        </p:txBody>
      </p:sp>
    </p:spTree>
    <p:extLst>
      <p:ext uri="{BB962C8B-B14F-4D97-AF65-F5344CB8AC3E}">
        <p14:creationId xmlns:p14="http://schemas.microsoft.com/office/powerpoint/2010/main" val="172395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4E98-BC7F-45FD-9F2D-777CA65360EE}"/>
              </a:ext>
            </a:extLst>
          </p:cNvPr>
          <p:cNvSpPr>
            <a:spLocks noGrp="1"/>
          </p:cNvSpPr>
          <p:nvPr>
            <p:ph type="title"/>
          </p:nvPr>
        </p:nvSpPr>
        <p:spPr>
          <a:xfrm>
            <a:off x="4815978" y="153774"/>
            <a:ext cx="3668565" cy="1325563"/>
          </a:xfrm>
        </p:spPr>
        <p:txBody>
          <a:bodyPr/>
          <a:lstStyle/>
          <a:p>
            <a:r>
              <a:rPr lang="en-GB" dirty="0"/>
              <a:t>Integrated Planning</a:t>
            </a:r>
          </a:p>
        </p:txBody>
      </p:sp>
      <p:sp>
        <p:nvSpPr>
          <p:cNvPr id="3" name="Content Placeholder 2">
            <a:extLst>
              <a:ext uri="{FF2B5EF4-FFF2-40B4-BE49-F238E27FC236}">
                <a16:creationId xmlns:a16="http://schemas.microsoft.com/office/drawing/2014/main" id="{5B40456E-F400-4C2A-88C6-DF33503F53FE}"/>
              </a:ext>
            </a:extLst>
          </p:cNvPr>
          <p:cNvSpPr>
            <a:spLocks noGrp="1"/>
          </p:cNvSpPr>
          <p:nvPr>
            <p:ph idx="1"/>
          </p:nvPr>
        </p:nvSpPr>
        <p:spPr/>
        <p:txBody>
          <a:bodyPr/>
          <a:lstStyle/>
          <a:p>
            <a:pPr marL="285750" indent="-285750">
              <a:buFont typeface="Arial" panose="020B0604020202020204" pitchFamily="34" charset="0"/>
              <a:buChar char="•"/>
            </a:pPr>
            <a:r>
              <a:rPr lang="en-GB" dirty="0">
                <a:latin typeface="Raleway" panose="020B0503030101060003" pitchFamily="34" charset="0"/>
              </a:rPr>
              <a:t>Scope</a:t>
            </a:r>
          </a:p>
          <a:p>
            <a:pPr marL="285750" indent="-285750">
              <a:buFont typeface="Arial" panose="020B0604020202020204" pitchFamily="34" charset="0"/>
              <a:buChar char="•"/>
            </a:pPr>
            <a:r>
              <a:rPr lang="en-GB" dirty="0">
                <a:latin typeface="Raleway" panose="020B0503030101060003" pitchFamily="34" charset="0"/>
              </a:rPr>
              <a:t>Budget/Costs</a:t>
            </a:r>
          </a:p>
          <a:p>
            <a:pPr marL="285750" indent="-285750">
              <a:buFont typeface="Arial" panose="020B0604020202020204" pitchFamily="34" charset="0"/>
              <a:buChar char="•"/>
            </a:pPr>
            <a:r>
              <a:rPr lang="en-GB" dirty="0">
                <a:latin typeface="Raleway" panose="020B0503030101060003" pitchFamily="34" charset="0"/>
              </a:rPr>
              <a:t>Work Breakdown Structure</a:t>
            </a:r>
          </a:p>
          <a:p>
            <a:pPr marL="285750" indent="-285750">
              <a:buFont typeface="Arial" panose="020B0604020202020204" pitchFamily="34" charset="0"/>
              <a:buChar char="•"/>
            </a:pPr>
            <a:r>
              <a:rPr lang="en-GB" dirty="0">
                <a:latin typeface="Raleway" panose="020B0503030101060003" pitchFamily="34" charset="0"/>
              </a:rPr>
              <a:t>Gantt chart</a:t>
            </a:r>
          </a:p>
          <a:p>
            <a:pPr marL="285750" indent="-285750">
              <a:buFont typeface="Arial" panose="020B0604020202020204" pitchFamily="34" charset="0"/>
              <a:buChar char="•"/>
            </a:pPr>
            <a:r>
              <a:rPr lang="en-GB" dirty="0">
                <a:latin typeface="Raleway" panose="020B0503030101060003" pitchFamily="34" charset="0"/>
              </a:rPr>
              <a:t>Communication plan</a:t>
            </a:r>
          </a:p>
          <a:p>
            <a:pPr marL="285750" indent="-285750">
              <a:buFont typeface="Arial" panose="020B0604020202020204" pitchFamily="34" charset="0"/>
              <a:buChar char="•"/>
            </a:pPr>
            <a:r>
              <a:rPr lang="en-GB" dirty="0">
                <a:latin typeface="Raleway" panose="020B0503030101060003" pitchFamily="34" charset="0"/>
              </a:rPr>
              <a:t>Risk management</a:t>
            </a:r>
          </a:p>
          <a:p>
            <a:endParaRPr lang="en-GB" dirty="0"/>
          </a:p>
        </p:txBody>
      </p:sp>
      <p:grpSp>
        <p:nvGrpSpPr>
          <p:cNvPr id="4" name="Group 3" descr="Project Start Up, Integrated Planning, Managing Deployment, and Monitoring &amp; controlling processes and Project Close">
            <a:extLst>
              <a:ext uri="{FF2B5EF4-FFF2-40B4-BE49-F238E27FC236}">
                <a16:creationId xmlns:a16="http://schemas.microsoft.com/office/drawing/2014/main" id="{7318C5FF-F6D7-48DD-8570-81EC15DB9C40}"/>
              </a:ext>
            </a:extLst>
          </p:cNvPr>
          <p:cNvGrpSpPr/>
          <p:nvPr/>
        </p:nvGrpSpPr>
        <p:grpSpPr>
          <a:xfrm>
            <a:off x="1634247" y="36711"/>
            <a:ext cx="2947285" cy="1540080"/>
            <a:chOff x="1634247" y="31545"/>
            <a:chExt cx="2947285" cy="1540080"/>
          </a:xfrm>
        </p:grpSpPr>
        <p:grpSp>
          <p:nvGrpSpPr>
            <p:cNvPr id="88" name="Group 87" descr="PMI's 5 process groups: Initiating Processes, Planning Processes, Executing Processes and Monitoring &amp; controlling processes and Closing processes">
              <a:extLst>
                <a:ext uri="{FF2B5EF4-FFF2-40B4-BE49-F238E27FC236}">
                  <a16:creationId xmlns:a16="http://schemas.microsoft.com/office/drawing/2014/main" id="{7CD6B026-E182-48ED-A623-C98E3610FEDE}"/>
                </a:ext>
              </a:extLst>
            </p:cNvPr>
            <p:cNvGrpSpPr/>
            <p:nvPr/>
          </p:nvGrpSpPr>
          <p:grpSpPr>
            <a:xfrm>
              <a:off x="1984553" y="31545"/>
              <a:ext cx="2288996" cy="1540080"/>
              <a:chOff x="1790502" y="2216740"/>
              <a:chExt cx="3750569" cy="2335351"/>
            </a:xfrm>
          </p:grpSpPr>
          <p:pic>
            <p:nvPicPr>
              <p:cNvPr id="89" name="Picture 88" descr="Project">
                <a:extLst>
                  <a:ext uri="{FF2B5EF4-FFF2-40B4-BE49-F238E27FC236}">
                    <a16:creationId xmlns:a16="http://schemas.microsoft.com/office/drawing/2014/main" id="{B10B0EAA-7246-451B-8894-68D18F84D80D}"/>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91" name="Group 90" descr="Executing Processes">
                <a:extLst>
                  <a:ext uri="{FF2B5EF4-FFF2-40B4-BE49-F238E27FC236}">
                    <a16:creationId xmlns:a16="http://schemas.microsoft.com/office/drawing/2014/main" id="{61F01126-2751-4DBC-9B2C-1B16304AA10E}"/>
                  </a:ext>
                </a:extLst>
              </p:cNvPr>
              <p:cNvGrpSpPr/>
              <p:nvPr/>
            </p:nvGrpSpPr>
            <p:grpSpPr>
              <a:xfrm>
                <a:off x="2814937" y="3476111"/>
                <a:ext cx="1715084" cy="1000265"/>
                <a:chOff x="4963006" y="4239445"/>
                <a:chExt cx="2948680" cy="2333415"/>
              </a:xfrm>
            </p:grpSpPr>
            <p:pic>
              <p:nvPicPr>
                <p:cNvPr id="99" name="Picture 98">
                  <a:extLst>
                    <a:ext uri="{FF2B5EF4-FFF2-40B4-BE49-F238E27FC236}">
                      <a16:creationId xmlns:a16="http://schemas.microsoft.com/office/drawing/2014/main" id="{64E56996-8EEC-46EF-9F66-D9AF7217A79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00" name="TextBox 99">
                  <a:extLst>
                    <a:ext uri="{FF2B5EF4-FFF2-40B4-BE49-F238E27FC236}">
                      <a16:creationId xmlns:a16="http://schemas.microsoft.com/office/drawing/2014/main" id="{13AF8030-98DD-4A0F-99C3-6F29511094BE}"/>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sp>
            <p:nvSpPr>
              <p:cNvPr id="94" name="TextBox 93">
                <a:extLst>
                  <a:ext uri="{FF2B5EF4-FFF2-40B4-BE49-F238E27FC236}">
                    <a16:creationId xmlns:a16="http://schemas.microsoft.com/office/drawing/2014/main" id="{9272F487-7926-4AAF-BFC4-00E70BE7D7FE}"/>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
          <p:nvSpPr>
            <p:cNvPr id="104" name="Arrow: Right 103" descr="Closing processes">
              <a:extLst>
                <a:ext uri="{FF2B5EF4-FFF2-40B4-BE49-F238E27FC236}">
                  <a16:creationId xmlns:a16="http://schemas.microsoft.com/office/drawing/2014/main" id="{0C59DBE1-BF49-4E6E-B0D9-2302FE9C8DDC}"/>
                </a:ext>
              </a:extLst>
            </p:cNvPr>
            <p:cNvSpPr/>
            <p:nvPr/>
          </p:nvSpPr>
          <p:spPr>
            <a:xfrm>
              <a:off x="3773969" y="565443"/>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105" name="TextBox 104" descr="Closing processes">
              <a:extLst>
                <a:ext uri="{FF2B5EF4-FFF2-40B4-BE49-F238E27FC236}">
                  <a16:creationId xmlns:a16="http://schemas.microsoft.com/office/drawing/2014/main" id="{AF703F59-5293-4936-AF56-16C8AE575547}"/>
                </a:ext>
              </a:extLst>
            </p:cNvPr>
            <p:cNvSpPr txBox="1"/>
            <p:nvPr/>
          </p:nvSpPr>
          <p:spPr>
            <a:xfrm>
              <a:off x="3745390" y="647279"/>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sp>
          <p:nvSpPr>
            <p:cNvPr id="106" name="Arrow: Right 105" descr="Closing processes">
              <a:extLst>
                <a:ext uri="{FF2B5EF4-FFF2-40B4-BE49-F238E27FC236}">
                  <a16:creationId xmlns:a16="http://schemas.microsoft.com/office/drawing/2014/main" id="{87C4444D-D8EF-4C6E-BD3C-0171774EA45E}"/>
                </a:ext>
              </a:extLst>
            </p:cNvPr>
            <p:cNvSpPr/>
            <p:nvPr/>
          </p:nvSpPr>
          <p:spPr>
            <a:xfrm>
              <a:off x="1662826" y="54764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107" name="TextBox 106" descr="Closing processes">
              <a:extLst>
                <a:ext uri="{FF2B5EF4-FFF2-40B4-BE49-F238E27FC236}">
                  <a16:creationId xmlns:a16="http://schemas.microsoft.com/office/drawing/2014/main" id="{1E12D901-517E-4F34-917C-017BF0CD5477}"/>
                </a:ext>
              </a:extLst>
            </p:cNvPr>
            <p:cNvSpPr txBox="1"/>
            <p:nvPr/>
          </p:nvSpPr>
          <p:spPr>
            <a:xfrm>
              <a:off x="1634247" y="62948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pic>
          <p:nvPicPr>
            <p:cNvPr id="72" name="Picture 71">
              <a:extLst>
                <a:ext uri="{FF2B5EF4-FFF2-40B4-BE49-F238E27FC236}">
                  <a16:creationId xmlns:a16="http://schemas.microsoft.com/office/drawing/2014/main" id="{B75063D2-86A8-4ECC-8440-BA9E9E0E203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26982" y="236841"/>
              <a:ext cx="1380191" cy="785281"/>
            </a:xfrm>
            <a:prstGeom prst="rect">
              <a:avLst/>
            </a:prstGeom>
          </p:spPr>
        </p:pic>
        <p:sp>
          <p:nvSpPr>
            <p:cNvPr id="108" name="TextBox 107">
              <a:extLst>
                <a:ext uri="{FF2B5EF4-FFF2-40B4-BE49-F238E27FC236}">
                  <a16:creationId xmlns:a16="http://schemas.microsoft.com/office/drawing/2014/main" id="{AECAA77E-142B-4268-B347-7D17F347B55B}"/>
                </a:ext>
              </a:extLst>
            </p:cNvPr>
            <p:cNvSpPr txBox="1"/>
            <p:nvPr/>
          </p:nvSpPr>
          <p:spPr>
            <a:xfrm>
              <a:off x="2667699" y="186043"/>
              <a:ext cx="965553" cy="430887"/>
            </a:xfrm>
            <a:prstGeom prst="rect">
              <a:avLst/>
            </a:prstGeom>
            <a:noFill/>
          </p:spPr>
          <p:txBody>
            <a:bodyPr wrap="square" rtlCol="0">
              <a:spAutoFit/>
            </a:bodyPr>
            <a:lstStyle/>
            <a:p>
              <a:pPr algn="ctr"/>
              <a:r>
                <a:rPr lang="en-GB" sz="1050" b="1" dirty="0">
                  <a:solidFill>
                    <a:schemeClr val="accent6"/>
                  </a:solidFill>
                  <a:latin typeface="Raleway" panose="020B0503030101060003" pitchFamily="34" charset="0"/>
                </a:rPr>
                <a:t>Integrated Planning</a:t>
              </a:r>
            </a:p>
          </p:txBody>
        </p:sp>
      </p:grpSp>
    </p:spTree>
    <p:extLst>
      <p:ext uri="{BB962C8B-B14F-4D97-AF65-F5344CB8AC3E}">
        <p14:creationId xmlns:p14="http://schemas.microsoft.com/office/powerpoint/2010/main" val="3508304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5096-DB12-46E8-BBD7-411C5E162B41}"/>
              </a:ext>
            </a:extLst>
          </p:cNvPr>
          <p:cNvSpPr>
            <a:spLocks noGrp="1"/>
          </p:cNvSpPr>
          <p:nvPr>
            <p:ph type="title"/>
          </p:nvPr>
        </p:nvSpPr>
        <p:spPr>
          <a:xfrm>
            <a:off x="5011739" y="194352"/>
            <a:ext cx="4142042" cy="1325562"/>
          </a:xfrm>
        </p:spPr>
        <p:txBody>
          <a:bodyPr/>
          <a:lstStyle/>
          <a:p>
            <a:r>
              <a:rPr lang="en-GB" dirty="0"/>
              <a:t>Managing Deployment</a:t>
            </a:r>
          </a:p>
        </p:txBody>
      </p:sp>
      <p:sp>
        <p:nvSpPr>
          <p:cNvPr id="3" name="Content Placeholder 2">
            <a:extLst>
              <a:ext uri="{FF2B5EF4-FFF2-40B4-BE49-F238E27FC236}">
                <a16:creationId xmlns:a16="http://schemas.microsoft.com/office/drawing/2014/main" id="{9C237FCE-EC18-4D67-8B35-BF139BB4720E}"/>
              </a:ext>
            </a:extLst>
          </p:cNvPr>
          <p:cNvSpPr>
            <a:spLocks noGrp="1"/>
          </p:cNvSpPr>
          <p:nvPr>
            <p:ph idx="1"/>
          </p:nvPr>
        </p:nvSpPr>
        <p:spPr>
          <a:xfrm>
            <a:off x="838200" y="1825625"/>
            <a:ext cx="9238397" cy="4351338"/>
          </a:xfrm>
        </p:spPr>
        <p:txBody>
          <a:bodyPr>
            <a:normAutofit lnSpcReduction="10000"/>
          </a:bodyPr>
          <a:lstStyle/>
          <a:p>
            <a:r>
              <a:rPr lang="en-US" dirty="0"/>
              <a:t>That part of the project are you managing and connection to the team</a:t>
            </a:r>
          </a:p>
          <a:p>
            <a:r>
              <a:rPr lang="en-US" dirty="0"/>
              <a:t>Project execution is the real work</a:t>
            </a:r>
          </a:p>
          <a:p>
            <a:r>
              <a:rPr lang="en-US" dirty="0"/>
              <a:t>It good to understand the project content and how that relates to the planning</a:t>
            </a:r>
          </a:p>
          <a:p>
            <a:r>
              <a:rPr lang="en-US" dirty="0"/>
              <a:t>Key people in the team</a:t>
            </a:r>
          </a:p>
          <a:p>
            <a:r>
              <a:rPr lang="en-US" dirty="0"/>
              <a:t>Manage the quality of the project</a:t>
            </a:r>
          </a:p>
          <a:p>
            <a:r>
              <a:rPr lang="en-US" dirty="0"/>
              <a:t>Manage the constraints – iron triangle (scope, time and cost) + project specific constraints, resources, risks etc.</a:t>
            </a:r>
            <a:endParaRPr lang="en-GB" dirty="0"/>
          </a:p>
        </p:txBody>
      </p:sp>
      <p:grpSp>
        <p:nvGrpSpPr>
          <p:cNvPr id="25" name="Group 24" descr="Project Start Up, Integrated Planning, Managing Deployment, and Monitoring &amp; controlling processes and Project Close">
            <a:extLst>
              <a:ext uri="{FF2B5EF4-FFF2-40B4-BE49-F238E27FC236}">
                <a16:creationId xmlns:a16="http://schemas.microsoft.com/office/drawing/2014/main" id="{71BD0C6F-DCB6-4B1D-A6E6-32ADD149DAA5}"/>
              </a:ext>
            </a:extLst>
          </p:cNvPr>
          <p:cNvGrpSpPr/>
          <p:nvPr/>
        </p:nvGrpSpPr>
        <p:grpSpPr>
          <a:xfrm>
            <a:off x="1820633" y="36711"/>
            <a:ext cx="2760899" cy="1630809"/>
            <a:chOff x="1820633" y="36711"/>
            <a:chExt cx="2760899" cy="1630809"/>
          </a:xfrm>
        </p:grpSpPr>
        <p:pic>
          <p:nvPicPr>
            <p:cNvPr id="26" name="Picture 25" descr="Project">
              <a:extLst>
                <a:ext uri="{FF2B5EF4-FFF2-40B4-BE49-F238E27FC236}">
                  <a16:creationId xmlns:a16="http://schemas.microsoft.com/office/drawing/2014/main" id="{B2E06959-A0FE-4B22-94C4-719A50BB1BF1}"/>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84553" y="47468"/>
              <a:ext cx="2288996" cy="1529323"/>
            </a:xfrm>
            <a:prstGeom prst="rect">
              <a:avLst/>
            </a:prstGeom>
          </p:spPr>
        </p:pic>
        <p:grpSp>
          <p:nvGrpSpPr>
            <p:cNvPr id="27" name="Group 26" descr="Planning Processes">
              <a:extLst>
                <a:ext uri="{FF2B5EF4-FFF2-40B4-BE49-F238E27FC236}">
                  <a16:creationId xmlns:a16="http://schemas.microsoft.com/office/drawing/2014/main" id="{B59DA0CF-4063-4B17-8BC7-DFD44735F753}"/>
                </a:ext>
              </a:extLst>
            </p:cNvPr>
            <p:cNvGrpSpPr/>
            <p:nvPr/>
          </p:nvGrpSpPr>
          <p:grpSpPr>
            <a:xfrm>
              <a:off x="2632253" y="320368"/>
              <a:ext cx="1131667" cy="660213"/>
              <a:chOff x="5187376" y="2352226"/>
              <a:chExt cx="3187962" cy="2335441"/>
            </a:xfrm>
          </p:grpSpPr>
          <p:pic>
            <p:nvPicPr>
              <p:cNvPr id="36" name="Picture 35">
                <a:extLst>
                  <a:ext uri="{FF2B5EF4-FFF2-40B4-BE49-F238E27FC236}">
                    <a16:creationId xmlns:a16="http://schemas.microsoft.com/office/drawing/2014/main" id="{E5643608-ECE9-40EF-9468-38F74495423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37" name="TextBox 36">
                <a:extLst>
                  <a:ext uri="{FF2B5EF4-FFF2-40B4-BE49-F238E27FC236}">
                    <a16:creationId xmlns:a16="http://schemas.microsoft.com/office/drawing/2014/main" id="{757CC105-6BDC-4BB2-A312-980029D5BA3F}"/>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28" name="Group 27" descr="Closing processes">
              <a:extLst>
                <a:ext uri="{FF2B5EF4-FFF2-40B4-BE49-F238E27FC236}">
                  <a16:creationId xmlns:a16="http://schemas.microsoft.com/office/drawing/2014/main" id="{D4275213-2E9E-4D91-B150-29818F9B62DE}"/>
                </a:ext>
              </a:extLst>
            </p:cNvPr>
            <p:cNvGrpSpPr/>
            <p:nvPr/>
          </p:nvGrpSpPr>
          <p:grpSpPr>
            <a:xfrm>
              <a:off x="3745390" y="570609"/>
              <a:ext cx="836142" cy="504065"/>
              <a:chOff x="8179688" y="3214453"/>
              <a:chExt cx="2355448" cy="1783080"/>
            </a:xfrm>
          </p:grpSpPr>
          <p:sp>
            <p:nvSpPr>
              <p:cNvPr id="34" name="Arrow: Right 33" descr="Closing processes">
                <a:extLst>
                  <a:ext uri="{FF2B5EF4-FFF2-40B4-BE49-F238E27FC236}">
                    <a16:creationId xmlns:a16="http://schemas.microsoft.com/office/drawing/2014/main" id="{427EC678-E06D-4334-B505-E1F4A5FA2FA8}"/>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35" name="TextBox 34" descr="Closing processes">
                <a:extLst>
                  <a:ext uri="{FF2B5EF4-FFF2-40B4-BE49-F238E27FC236}">
                    <a16:creationId xmlns:a16="http://schemas.microsoft.com/office/drawing/2014/main" id="{4E0365A3-6E95-4E23-9E29-1BA46A924E08}"/>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29" name="TextBox 28">
              <a:extLst>
                <a:ext uri="{FF2B5EF4-FFF2-40B4-BE49-F238E27FC236}">
                  <a16:creationId xmlns:a16="http://schemas.microsoft.com/office/drawing/2014/main" id="{33ADBDC0-D989-415B-A7A8-2500433B9BC9}"/>
                </a:ext>
              </a:extLst>
            </p:cNvPr>
            <p:cNvSpPr txBox="1"/>
            <p:nvPr/>
          </p:nvSpPr>
          <p:spPr>
            <a:xfrm>
              <a:off x="2413238" y="36711"/>
              <a:ext cx="1398714" cy="338554"/>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sp>
          <p:nvSpPr>
            <p:cNvPr id="30" name="Arrow: Right 29" descr="Closing processes">
              <a:extLst>
                <a:ext uri="{FF2B5EF4-FFF2-40B4-BE49-F238E27FC236}">
                  <a16:creationId xmlns:a16="http://schemas.microsoft.com/office/drawing/2014/main" id="{FBD127DD-432D-4A63-AB48-A61B5564138F}"/>
                </a:ext>
              </a:extLst>
            </p:cNvPr>
            <p:cNvSpPr/>
            <p:nvPr/>
          </p:nvSpPr>
          <p:spPr>
            <a:xfrm>
              <a:off x="1839414" y="56815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31" name="TextBox 30" descr="Closing processes">
              <a:extLst>
                <a:ext uri="{FF2B5EF4-FFF2-40B4-BE49-F238E27FC236}">
                  <a16:creationId xmlns:a16="http://schemas.microsoft.com/office/drawing/2014/main" id="{5B77F93E-A848-4414-B87D-3E6E544A1704}"/>
                </a:ext>
              </a:extLst>
            </p:cNvPr>
            <p:cNvSpPr txBox="1"/>
            <p:nvPr/>
          </p:nvSpPr>
          <p:spPr>
            <a:xfrm>
              <a:off x="1820633" y="64285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pic>
          <p:nvPicPr>
            <p:cNvPr id="32" name="Picture 31">
              <a:extLst>
                <a:ext uri="{FF2B5EF4-FFF2-40B4-BE49-F238E27FC236}">
                  <a16:creationId xmlns:a16="http://schemas.microsoft.com/office/drawing/2014/main" id="{22606B39-BBEC-4404-8783-FECCFE822A8E}"/>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flipV="1">
              <a:off x="2383729" y="851813"/>
              <a:ext cx="1380191" cy="785281"/>
            </a:xfrm>
            <a:prstGeom prst="rect">
              <a:avLst/>
            </a:prstGeom>
          </p:spPr>
        </p:pic>
        <p:sp>
          <p:nvSpPr>
            <p:cNvPr id="33" name="TextBox 32">
              <a:extLst>
                <a:ext uri="{FF2B5EF4-FFF2-40B4-BE49-F238E27FC236}">
                  <a16:creationId xmlns:a16="http://schemas.microsoft.com/office/drawing/2014/main" id="{F871AFEB-5EAF-43A3-9534-C5019D363FA2}"/>
                </a:ext>
              </a:extLst>
            </p:cNvPr>
            <p:cNvSpPr txBox="1"/>
            <p:nvPr/>
          </p:nvSpPr>
          <p:spPr>
            <a:xfrm>
              <a:off x="2579844" y="1236633"/>
              <a:ext cx="1098413" cy="430887"/>
            </a:xfrm>
            <a:prstGeom prst="rect">
              <a:avLst/>
            </a:prstGeom>
            <a:noFill/>
          </p:spPr>
          <p:txBody>
            <a:bodyPr wrap="square" rtlCol="0">
              <a:spAutoFit/>
            </a:bodyPr>
            <a:lstStyle/>
            <a:p>
              <a:pPr algn="ctr"/>
              <a:r>
                <a:rPr lang="en-GB" sz="1100" b="1" dirty="0">
                  <a:solidFill>
                    <a:schemeClr val="accent6"/>
                  </a:solidFill>
                  <a:latin typeface="Raleway" panose="020B0503030101060003" pitchFamily="34" charset="0"/>
                </a:rPr>
                <a:t>Managing Deployment</a:t>
              </a:r>
            </a:p>
          </p:txBody>
        </p:sp>
      </p:grpSp>
    </p:spTree>
    <p:extLst>
      <p:ext uri="{BB962C8B-B14F-4D97-AF65-F5344CB8AC3E}">
        <p14:creationId xmlns:p14="http://schemas.microsoft.com/office/powerpoint/2010/main" val="3381245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1A0C-D12F-4CBD-83BE-9733666725DB}"/>
              </a:ext>
            </a:extLst>
          </p:cNvPr>
          <p:cNvSpPr>
            <a:spLocks noGrp="1"/>
          </p:cNvSpPr>
          <p:nvPr>
            <p:ph type="title"/>
          </p:nvPr>
        </p:nvSpPr>
        <p:spPr>
          <a:xfrm>
            <a:off x="4862331" y="61306"/>
            <a:ext cx="5964526" cy="1325563"/>
          </a:xfrm>
        </p:spPr>
        <p:txBody>
          <a:bodyPr/>
          <a:lstStyle/>
          <a:p>
            <a:r>
              <a:rPr lang="en-GB" dirty="0"/>
              <a:t>Status reporting</a:t>
            </a:r>
          </a:p>
        </p:txBody>
      </p:sp>
      <p:sp>
        <p:nvSpPr>
          <p:cNvPr id="3" name="Content Placeholder 2">
            <a:extLst>
              <a:ext uri="{FF2B5EF4-FFF2-40B4-BE49-F238E27FC236}">
                <a16:creationId xmlns:a16="http://schemas.microsoft.com/office/drawing/2014/main" id="{AB30966A-B4A7-4223-9E77-6AD9E4709D9D}"/>
              </a:ext>
            </a:extLst>
          </p:cNvPr>
          <p:cNvSpPr>
            <a:spLocks noGrp="1"/>
          </p:cNvSpPr>
          <p:nvPr>
            <p:ph sz="half" idx="1"/>
          </p:nvPr>
        </p:nvSpPr>
        <p:spPr/>
        <p:txBody>
          <a:bodyPr>
            <a:normAutofit lnSpcReduction="10000"/>
          </a:bodyPr>
          <a:lstStyle/>
          <a:p>
            <a:r>
              <a:rPr lang="en-US" b="1" dirty="0"/>
              <a:t>Monitor and measure </a:t>
            </a:r>
            <a:r>
              <a:rPr lang="en-US" dirty="0"/>
              <a:t>progress, dashboards often used:</a:t>
            </a:r>
            <a:endParaRPr lang="en-GB" dirty="0"/>
          </a:p>
        </p:txBody>
      </p:sp>
      <p:sp>
        <p:nvSpPr>
          <p:cNvPr id="6" name="Content Placeholder 5">
            <a:extLst>
              <a:ext uri="{FF2B5EF4-FFF2-40B4-BE49-F238E27FC236}">
                <a16:creationId xmlns:a16="http://schemas.microsoft.com/office/drawing/2014/main" id="{B6DA8B4F-44DC-4C17-9DE4-5A8D45EB26AF}"/>
              </a:ext>
            </a:extLst>
          </p:cNvPr>
          <p:cNvSpPr>
            <a:spLocks noGrp="1"/>
          </p:cNvSpPr>
          <p:nvPr>
            <p:ph sz="half" idx="2"/>
          </p:nvPr>
        </p:nvSpPr>
        <p:spPr>
          <a:xfrm>
            <a:off x="6963904" y="1825625"/>
            <a:ext cx="4706320" cy="4351338"/>
          </a:xfrm>
        </p:spPr>
        <p:txBody>
          <a:bodyPr>
            <a:normAutofit lnSpcReduction="10000"/>
          </a:bodyPr>
          <a:lstStyle/>
          <a:p>
            <a:r>
              <a:rPr lang="en-GB" b="1" dirty="0"/>
              <a:t>Communication tracker</a:t>
            </a:r>
          </a:p>
          <a:p>
            <a:endParaRPr lang="en-GB" dirty="0"/>
          </a:p>
          <a:p>
            <a:r>
              <a:rPr lang="en-GB" b="1" dirty="0"/>
              <a:t>Change control </a:t>
            </a:r>
            <a:r>
              <a:rPr lang="en-GB" dirty="0"/>
              <a:t>- </a:t>
            </a:r>
            <a:r>
              <a:rPr lang="en-US" dirty="0"/>
              <a:t>Changes happen to project (internal, external, planned, un-planned, legal)</a:t>
            </a:r>
          </a:p>
          <a:p>
            <a:r>
              <a:rPr lang="en-US" dirty="0"/>
              <a:t>All changes have to be managed and controlled or the  project will spin out of control</a:t>
            </a:r>
          </a:p>
          <a:p>
            <a:endParaRPr lang="en-GB" dirty="0"/>
          </a:p>
        </p:txBody>
      </p:sp>
      <p:pic>
        <p:nvPicPr>
          <p:cNvPr id="12" name="Picture 11" descr="Project Management Dashboard">
            <a:extLst>
              <a:ext uri="{FF2B5EF4-FFF2-40B4-BE49-F238E27FC236}">
                <a16:creationId xmlns:a16="http://schemas.microsoft.com/office/drawing/2014/main" id="{8B4E7ADE-66D1-437E-8D62-217FE54F75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494" y="3232865"/>
            <a:ext cx="6071790" cy="3382854"/>
          </a:xfrm>
          <a:prstGeom prst="rect">
            <a:avLst/>
          </a:prstGeom>
        </p:spPr>
      </p:pic>
      <p:grpSp>
        <p:nvGrpSpPr>
          <p:cNvPr id="5" name="Group 4" descr="Project Start Up, Integrated Planning, Managing Deployment, and Monitoring &amp; controlling processes and Project Close">
            <a:extLst>
              <a:ext uri="{FF2B5EF4-FFF2-40B4-BE49-F238E27FC236}">
                <a16:creationId xmlns:a16="http://schemas.microsoft.com/office/drawing/2014/main" id="{17B5ADAF-90F0-4101-97AA-15631D9033A4}"/>
              </a:ext>
            </a:extLst>
          </p:cNvPr>
          <p:cNvGrpSpPr/>
          <p:nvPr/>
        </p:nvGrpSpPr>
        <p:grpSpPr>
          <a:xfrm>
            <a:off x="1820633" y="5933"/>
            <a:ext cx="2760898" cy="1570858"/>
            <a:chOff x="1820633" y="5933"/>
            <a:chExt cx="2760898" cy="1570858"/>
          </a:xfrm>
        </p:grpSpPr>
        <p:pic>
          <p:nvPicPr>
            <p:cNvPr id="20" name="Picture 19" descr="Project">
              <a:extLst>
                <a:ext uri="{FF2B5EF4-FFF2-40B4-BE49-F238E27FC236}">
                  <a16:creationId xmlns:a16="http://schemas.microsoft.com/office/drawing/2014/main" id="{D85D9156-355A-430F-924F-42BFA9D58BD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84552" y="47468"/>
              <a:ext cx="2288996" cy="1529323"/>
            </a:xfrm>
            <a:prstGeom prst="rect">
              <a:avLst/>
            </a:prstGeom>
          </p:spPr>
        </p:pic>
        <p:grpSp>
          <p:nvGrpSpPr>
            <p:cNvPr id="21" name="Group 20" descr="Planning Processes">
              <a:extLst>
                <a:ext uri="{FF2B5EF4-FFF2-40B4-BE49-F238E27FC236}">
                  <a16:creationId xmlns:a16="http://schemas.microsoft.com/office/drawing/2014/main" id="{4614FA5E-B74B-4607-A6F3-B3E8EAE2C400}"/>
                </a:ext>
              </a:extLst>
            </p:cNvPr>
            <p:cNvGrpSpPr/>
            <p:nvPr/>
          </p:nvGrpSpPr>
          <p:grpSpPr>
            <a:xfrm>
              <a:off x="2632252" y="320368"/>
              <a:ext cx="1131667" cy="660213"/>
              <a:chOff x="5187376" y="2352226"/>
              <a:chExt cx="3187962" cy="2335441"/>
            </a:xfrm>
          </p:grpSpPr>
          <p:pic>
            <p:nvPicPr>
              <p:cNvPr id="45" name="Picture 44">
                <a:extLst>
                  <a:ext uri="{FF2B5EF4-FFF2-40B4-BE49-F238E27FC236}">
                    <a16:creationId xmlns:a16="http://schemas.microsoft.com/office/drawing/2014/main" id="{218F28EB-5E0A-40C1-BEF1-B7B50FF118E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46" name="TextBox 45">
                <a:extLst>
                  <a:ext uri="{FF2B5EF4-FFF2-40B4-BE49-F238E27FC236}">
                    <a16:creationId xmlns:a16="http://schemas.microsoft.com/office/drawing/2014/main" id="{9FB16FE1-003E-4A36-B77A-CA30BD8640C9}"/>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22" name="Group 21" descr="Executing Processes">
              <a:extLst>
                <a:ext uri="{FF2B5EF4-FFF2-40B4-BE49-F238E27FC236}">
                  <a16:creationId xmlns:a16="http://schemas.microsoft.com/office/drawing/2014/main" id="{1766DA40-B51C-4647-BC70-1F8A0C964764}"/>
                </a:ext>
              </a:extLst>
            </p:cNvPr>
            <p:cNvGrpSpPr/>
            <p:nvPr/>
          </p:nvGrpSpPr>
          <p:grpSpPr>
            <a:xfrm>
              <a:off x="2609771" y="867221"/>
              <a:ext cx="1046727" cy="659639"/>
              <a:chOff x="4963006" y="4239445"/>
              <a:chExt cx="2948680" cy="2333415"/>
            </a:xfrm>
          </p:grpSpPr>
          <p:pic>
            <p:nvPicPr>
              <p:cNvPr id="43" name="Picture 42">
                <a:extLst>
                  <a:ext uri="{FF2B5EF4-FFF2-40B4-BE49-F238E27FC236}">
                    <a16:creationId xmlns:a16="http://schemas.microsoft.com/office/drawing/2014/main" id="{B3D6B262-0E53-451E-BA6C-BF9AE8464F7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44" name="TextBox 43">
                <a:extLst>
                  <a:ext uri="{FF2B5EF4-FFF2-40B4-BE49-F238E27FC236}">
                    <a16:creationId xmlns:a16="http://schemas.microsoft.com/office/drawing/2014/main" id="{AD0FAD30-D5A8-4789-B3F0-F617CC66572B}"/>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24" name="Group 23" descr="Closing processes">
              <a:extLst>
                <a:ext uri="{FF2B5EF4-FFF2-40B4-BE49-F238E27FC236}">
                  <a16:creationId xmlns:a16="http://schemas.microsoft.com/office/drawing/2014/main" id="{E653D727-2334-4BB2-8513-58808C149E1C}"/>
                </a:ext>
              </a:extLst>
            </p:cNvPr>
            <p:cNvGrpSpPr/>
            <p:nvPr/>
          </p:nvGrpSpPr>
          <p:grpSpPr>
            <a:xfrm>
              <a:off x="3745389" y="570609"/>
              <a:ext cx="836142" cy="504065"/>
              <a:chOff x="8179688" y="3214453"/>
              <a:chExt cx="2355448" cy="1783080"/>
            </a:xfrm>
          </p:grpSpPr>
          <p:sp>
            <p:nvSpPr>
              <p:cNvPr id="26" name="Arrow: Right 25" descr="Closing processes">
                <a:extLst>
                  <a:ext uri="{FF2B5EF4-FFF2-40B4-BE49-F238E27FC236}">
                    <a16:creationId xmlns:a16="http://schemas.microsoft.com/office/drawing/2014/main" id="{B72B6C02-7E1B-4A05-A540-FF6416B4A25B}"/>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30" name="TextBox 29" descr="Closing processes">
                <a:extLst>
                  <a:ext uri="{FF2B5EF4-FFF2-40B4-BE49-F238E27FC236}">
                    <a16:creationId xmlns:a16="http://schemas.microsoft.com/office/drawing/2014/main" id="{3C36F0B9-2644-4A45-8BBA-F95F43777CB5}"/>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25" name="TextBox 24">
              <a:extLst>
                <a:ext uri="{FF2B5EF4-FFF2-40B4-BE49-F238E27FC236}">
                  <a16:creationId xmlns:a16="http://schemas.microsoft.com/office/drawing/2014/main" id="{28797073-45F4-4936-90C0-B509721E397D}"/>
                </a:ext>
              </a:extLst>
            </p:cNvPr>
            <p:cNvSpPr txBox="1"/>
            <p:nvPr/>
          </p:nvSpPr>
          <p:spPr>
            <a:xfrm>
              <a:off x="2413237" y="36711"/>
              <a:ext cx="1398714" cy="338554"/>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sp>
          <p:nvSpPr>
            <p:cNvPr id="47" name="Arrow: Right 46" descr="Closing processes">
              <a:extLst>
                <a:ext uri="{FF2B5EF4-FFF2-40B4-BE49-F238E27FC236}">
                  <a16:creationId xmlns:a16="http://schemas.microsoft.com/office/drawing/2014/main" id="{C55A3E82-383E-4252-ADC4-509E203870D9}"/>
                </a:ext>
              </a:extLst>
            </p:cNvPr>
            <p:cNvSpPr/>
            <p:nvPr/>
          </p:nvSpPr>
          <p:spPr>
            <a:xfrm>
              <a:off x="1839414" y="56815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48" name="TextBox 47" descr="Closing processes">
              <a:extLst>
                <a:ext uri="{FF2B5EF4-FFF2-40B4-BE49-F238E27FC236}">
                  <a16:creationId xmlns:a16="http://schemas.microsoft.com/office/drawing/2014/main" id="{88FCCF18-BE00-4ADB-8C07-DA4DAB47DA0A}"/>
                </a:ext>
              </a:extLst>
            </p:cNvPr>
            <p:cNvSpPr txBox="1"/>
            <p:nvPr/>
          </p:nvSpPr>
          <p:spPr>
            <a:xfrm>
              <a:off x="1820633" y="64285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sp>
          <p:nvSpPr>
            <p:cNvPr id="49" name="TextBox 48">
              <a:extLst>
                <a:ext uri="{FF2B5EF4-FFF2-40B4-BE49-F238E27FC236}">
                  <a16:creationId xmlns:a16="http://schemas.microsoft.com/office/drawing/2014/main" id="{A1E0FBD5-7705-48A3-95D9-0786BCC3BA7E}"/>
                </a:ext>
              </a:extLst>
            </p:cNvPr>
            <p:cNvSpPr txBox="1"/>
            <p:nvPr/>
          </p:nvSpPr>
          <p:spPr>
            <a:xfrm>
              <a:off x="2332430" y="5933"/>
              <a:ext cx="1634732" cy="415498"/>
            </a:xfrm>
            <a:prstGeom prst="rect">
              <a:avLst/>
            </a:prstGeom>
            <a:solidFill>
              <a:srgbClr val="C00000"/>
            </a:solidFill>
          </p:spPr>
          <p:txBody>
            <a:bodyPr wrap="square" rtlCol="0">
              <a:spAutoFit/>
            </a:bodyPr>
            <a:lstStyle/>
            <a:p>
              <a:pPr algn="ctr"/>
              <a:r>
                <a:rPr lang="en-GB" sz="1050" b="1" dirty="0">
                  <a:solidFill>
                    <a:srgbClr val="FFFFFF"/>
                  </a:solidFill>
                  <a:latin typeface="Raleway" panose="020B0503030101060003" pitchFamily="34" charset="0"/>
                </a:rPr>
                <a:t>Monitoring &amp; </a:t>
              </a:r>
            </a:p>
            <a:p>
              <a:pPr algn="ctr"/>
              <a:r>
                <a:rPr lang="en-GB" sz="1050" b="1" dirty="0">
                  <a:solidFill>
                    <a:srgbClr val="FFFFFF"/>
                  </a:solidFill>
                  <a:latin typeface="Raleway" panose="020B0503030101060003" pitchFamily="34" charset="0"/>
                </a:rPr>
                <a:t>Controlling Processes</a:t>
              </a:r>
            </a:p>
          </p:txBody>
        </p:sp>
      </p:grpSp>
    </p:spTree>
    <p:extLst>
      <p:ext uri="{BB962C8B-B14F-4D97-AF65-F5344CB8AC3E}">
        <p14:creationId xmlns:p14="http://schemas.microsoft.com/office/powerpoint/2010/main" val="3455364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09AA-FEC2-465F-9429-AA9F66A7505B}"/>
              </a:ext>
            </a:extLst>
          </p:cNvPr>
          <p:cNvSpPr>
            <a:spLocks noGrp="1"/>
          </p:cNvSpPr>
          <p:nvPr>
            <p:ph type="title"/>
          </p:nvPr>
        </p:nvSpPr>
        <p:spPr>
          <a:xfrm>
            <a:off x="4959350" y="276122"/>
            <a:ext cx="3964607" cy="1325562"/>
          </a:xfrm>
        </p:spPr>
        <p:txBody>
          <a:bodyPr/>
          <a:lstStyle/>
          <a:p>
            <a:r>
              <a:rPr lang="en-GB" dirty="0"/>
              <a:t>Project Close</a:t>
            </a:r>
          </a:p>
        </p:txBody>
      </p:sp>
      <p:sp>
        <p:nvSpPr>
          <p:cNvPr id="3" name="Content Placeholder 2">
            <a:extLst>
              <a:ext uri="{FF2B5EF4-FFF2-40B4-BE49-F238E27FC236}">
                <a16:creationId xmlns:a16="http://schemas.microsoft.com/office/drawing/2014/main" id="{A442EF37-AF77-4AEF-9E91-D6397C118B4B}"/>
              </a:ext>
            </a:extLst>
          </p:cNvPr>
          <p:cNvSpPr>
            <a:spLocks noGrp="1"/>
          </p:cNvSpPr>
          <p:nvPr>
            <p:ph idx="1"/>
          </p:nvPr>
        </p:nvSpPr>
        <p:spPr>
          <a:xfrm>
            <a:off x="838200" y="1825625"/>
            <a:ext cx="10515600" cy="4351338"/>
          </a:xfrm>
        </p:spPr>
        <p:txBody>
          <a:bodyPr/>
          <a:lstStyle/>
          <a:p>
            <a:r>
              <a:rPr lang="en-US" dirty="0"/>
              <a:t>As important as the start of the project</a:t>
            </a:r>
          </a:p>
          <a:p>
            <a:r>
              <a:rPr lang="en-US" dirty="0"/>
              <a:t>Team event to say “thank you” and for project feedback</a:t>
            </a:r>
          </a:p>
          <a:p>
            <a:r>
              <a:rPr lang="en-US" dirty="0"/>
              <a:t>Customer feedback</a:t>
            </a:r>
          </a:p>
          <a:p>
            <a:r>
              <a:rPr lang="en-US" dirty="0"/>
              <a:t>Closure of all financial documentation to support invoicing</a:t>
            </a:r>
          </a:p>
          <a:p>
            <a:r>
              <a:rPr lang="en-US" dirty="0"/>
              <a:t>Review project tracking, risk metric, etc.</a:t>
            </a:r>
          </a:p>
          <a:p>
            <a:pPr marL="0" indent="0">
              <a:buNone/>
            </a:pPr>
            <a:r>
              <a:rPr lang="en-US" b="1" dirty="0"/>
              <a:t>Key aspect:</a:t>
            </a:r>
          </a:p>
          <a:p>
            <a:r>
              <a:rPr lang="en-US" dirty="0"/>
              <a:t>Learning - Lessons learnt</a:t>
            </a:r>
            <a:endParaRPr lang="en-GB" dirty="0"/>
          </a:p>
        </p:txBody>
      </p:sp>
      <p:grpSp>
        <p:nvGrpSpPr>
          <p:cNvPr id="5" name="Group 4" descr="Project Start Up, Integrated Planning, Managing Deployment, and Monitoring &amp; controlling processes and Project Close">
            <a:extLst>
              <a:ext uri="{FF2B5EF4-FFF2-40B4-BE49-F238E27FC236}">
                <a16:creationId xmlns:a16="http://schemas.microsoft.com/office/drawing/2014/main" id="{31D1C593-7253-483E-98E3-9522EE09B8E8}"/>
              </a:ext>
            </a:extLst>
          </p:cNvPr>
          <p:cNvGrpSpPr/>
          <p:nvPr/>
        </p:nvGrpSpPr>
        <p:grpSpPr>
          <a:xfrm>
            <a:off x="1820633" y="36711"/>
            <a:ext cx="2838175" cy="1540080"/>
            <a:chOff x="1820633" y="36711"/>
            <a:chExt cx="2838175" cy="1540080"/>
          </a:xfrm>
        </p:grpSpPr>
        <p:pic>
          <p:nvPicPr>
            <p:cNvPr id="7" name="Picture 6" descr="Project">
              <a:extLst>
                <a:ext uri="{FF2B5EF4-FFF2-40B4-BE49-F238E27FC236}">
                  <a16:creationId xmlns:a16="http://schemas.microsoft.com/office/drawing/2014/main" id="{5415F3B4-B59F-4C44-9B19-651221D9588A}"/>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84553" y="47468"/>
              <a:ext cx="2288996" cy="1529323"/>
            </a:xfrm>
            <a:prstGeom prst="rect">
              <a:avLst/>
            </a:prstGeom>
          </p:spPr>
        </p:pic>
        <p:grpSp>
          <p:nvGrpSpPr>
            <p:cNvPr id="8" name="Group 7" descr="Planning Processes">
              <a:extLst>
                <a:ext uri="{FF2B5EF4-FFF2-40B4-BE49-F238E27FC236}">
                  <a16:creationId xmlns:a16="http://schemas.microsoft.com/office/drawing/2014/main" id="{D01A4973-4C16-4AF1-AC4F-1285D5E45D83}"/>
                </a:ext>
              </a:extLst>
            </p:cNvPr>
            <p:cNvGrpSpPr/>
            <p:nvPr/>
          </p:nvGrpSpPr>
          <p:grpSpPr>
            <a:xfrm>
              <a:off x="2632253" y="320368"/>
              <a:ext cx="1131667" cy="660213"/>
              <a:chOff x="5187376" y="2352226"/>
              <a:chExt cx="3187962" cy="2335441"/>
            </a:xfrm>
          </p:grpSpPr>
          <p:pic>
            <p:nvPicPr>
              <p:cNvPr id="18" name="Picture 17">
                <a:extLst>
                  <a:ext uri="{FF2B5EF4-FFF2-40B4-BE49-F238E27FC236}">
                    <a16:creationId xmlns:a16="http://schemas.microsoft.com/office/drawing/2014/main" id="{3FA56B06-B979-4615-9562-67719238501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19" name="TextBox 18">
                <a:extLst>
                  <a:ext uri="{FF2B5EF4-FFF2-40B4-BE49-F238E27FC236}">
                    <a16:creationId xmlns:a16="http://schemas.microsoft.com/office/drawing/2014/main" id="{14EBE8E8-B048-46A2-9EB2-9E6361336C84}"/>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9" name="Group 8" descr="Closing processes">
              <a:extLst>
                <a:ext uri="{FF2B5EF4-FFF2-40B4-BE49-F238E27FC236}">
                  <a16:creationId xmlns:a16="http://schemas.microsoft.com/office/drawing/2014/main" id="{3B6798FF-C3FA-4F3B-B8F8-8335A34BE802}"/>
                </a:ext>
              </a:extLst>
            </p:cNvPr>
            <p:cNvGrpSpPr/>
            <p:nvPr/>
          </p:nvGrpSpPr>
          <p:grpSpPr>
            <a:xfrm>
              <a:off x="3745390" y="570609"/>
              <a:ext cx="836142" cy="504065"/>
              <a:chOff x="8179688" y="3214453"/>
              <a:chExt cx="2355448" cy="1783080"/>
            </a:xfrm>
          </p:grpSpPr>
          <p:sp>
            <p:nvSpPr>
              <p:cNvPr id="15" name="Arrow: Right 14" descr="Closing processes">
                <a:extLst>
                  <a:ext uri="{FF2B5EF4-FFF2-40B4-BE49-F238E27FC236}">
                    <a16:creationId xmlns:a16="http://schemas.microsoft.com/office/drawing/2014/main" id="{8DE441A6-75F8-45EA-B16C-27302FAAFB26}"/>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16" name="TextBox 15" descr="Closing processes">
                <a:extLst>
                  <a:ext uri="{FF2B5EF4-FFF2-40B4-BE49-F238E27FC236}">
                    <a16:creationId xmlns:a16="http://schemas.microsoft.com/office/drawing/2014/main" id="{ABB52974-F83E-4060-BA02-FCDF901AC437}"/>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10" name="TextBox 9">
              <a:extLst>
                <a:ext uri="{FF2B5EF4-FFF2-40B4-BE49-F238E27FC236}">
                  <a16:creationId xmlns:a16="http://schemas.microsoft.com/office/drawing/2014/main" id="{81DA7379-B40A-45C6-84AD-C0DDA68124EA}"/>
                </a:ext>
              </a:extLst>
            </p:cNvPr>
            <p:cNvSpPr txBox="1"/>
            <p:nvPr/>
          </p:nvSpPr>
          <p:spPr>
            <a:xfrm>
              <a:off x="2413238" y="36711"/>
              <a:ext cx="1398714" cy="338554"/>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sp>
          <p:nvSpPr>
            <p:cNvPr id="11" name="Arrow: Right 10" descr="Closing processes">
              <a:extLst>
                <a:ext uri="{FF2B5EF4-FFF2-40B4-BE49-F238E27FC236}">
                  <a16:creationId xmlns:a16="http://schemas.microsoft.com/office/drawing/2014/main" id="{A0EBC882-F0BB-424E-9ABA-5853C5170EF4}"/>
                </a:ext>
              </a:extLst>
            </p:cNvPr>
            <p:cNvSpPr/>
            <p:nvPr/>
          </p:nvSpPr>
          <p:spPr>
            <a:xfrm>
              <a:off x="1839414" y="56815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12" name="TextBox 11" descr="Closing processes">
              <a:extLst>
                <a:ext uri="{FF2B5EF4-FFF2-40B4-BE49-F238E27FC236}">
                  <a16:creationId xmlns:a16="http://schemas.microsoft.com/office/drawing/2014/main" id="{87B3D082-BF67-488F-BACB-0FFE5C07746D}"/>
                </a:ext>
              </a:extLst>
            </p:cNvPr>
            <p:cNvSpPr txBox="1"/>
            <p:nvPr/>
          </p:nvSpPr>
          <p:spPr>
            <a:xfrm>
              <a:off x="1820633" y="64285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pic>
          <p:nvPicPr>
            <p:cNvPr id="20" name="Picture 19">
              <a:extLst>
                <a:ext uri="{FF2B5EF4-FFF2-40B4-BE49-F238E27FC236}">
                  <a16:creationId xmlns:a16="http://schemas.microsoft.com/office/drawing/2014/main" id="{357289CD-9AF7-4562-A237-F1B5915ECC1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2609771" y="867221"/>
              <a:ext cx="1046727" cy="642223"/>
            </a:xfrm>
            <a:prstGeom prst="rect">
              <a:avLst/>
            </a:prstGeom>
          </p:spPr>
        </p:pic>
        <p:sp>
          <p:nvSpPr>
            <p:cNvPr id="21" name="TextBox 20">
              <a:extLst>
                <a:ext uri="{FF2B5EF4-FFF2-40B4-BE49-F238E27FC236}">
                  <a16:creationId xmlns:a16="http://schemas.microsoft.com/office/drawing/2014/main" id="{F10BE4FD-501F-4318-A00F-C247C42A1A3C}"/>
                </a:ext>
              </a:extLst>
            </p:cNvPr>
            <p:cNvSpPr txBox="1"/>
            <p:nvPr/>
          </p:nvSpPr>
          <p:spPr>
            <a:xfrm>
              <a:off x="2722537" y="1188306"/>
              <a:ext cx="887467"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sp>
          <p:nvSpPr>
            <p:cNvPr id="17" name="Arrow: Right 16">
              <a:extLst>
                <a:ext uri="{FF2B5EF4-FFF2-40B4-BE49-F238E27FC236}">
                  <a16:creationId xmlns:a16="http://schemas.microsoft.com/office/drawing/2014/main" id="{EFCD7089-CAED-4607-A2EE-1A6DBF3EEB19}"/>
                </a:ext>
              </a:extLst>
            </p:cNvPr>
            <p:cNvSpPr/>
            <p:nvPr/>
          </p:nvSpPr>
          <p:spPr>
            <a:xfrm>
              <a:off x="3703131" y="468126"/>
              <a:ext cx="955677" cy="736396"/>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27" name="TextBox 26" descr="Closing processes">
              <a:extLst>
                <a:ext uri="{FF2B5EF4-FFF2-40B4-BE49-F238E27FC236}">
                  <a16:creationId xmlns:a16="http://schemas.microsoft.com/office/drawing/2014/main" id="{E319C7B1-F1A1-4F64-B46C-4ADBFD97CF35}"/>
                </a:ext>
              </a:extLst>
            </p:cNvPr>
            <p:cNvSpPr txBox="1"/>
            <p:nvPr/>
          </p:nvSpPr>
          <p:spPr>
            <a:xfrm>
              <a:off x="3634562" y="646104"/>
              <a:ext cx="917584" cy="400110"/>
            </a:xfrm>
            <a:prstGeom prst="rect">
              <a:avLst/>
            </a:prstGeom>
            <a:noFill/>
          </p:spPr>
          <p:txBody>
            <a:bodyPr wrap="square" rtlCol="0">
              <a:spAutoFit/>
            </a:bodyPr>
            <a:lstStyle/>
            <a:p>
              <a:pPr algn="ctr"/>
              <a:r>
                <a:rPr lang="en-GB" sz="1000" b="1" dirty="0">
                  <a:solidFill>
                    <a:schemeClr val="accent6"/>
                  </a:solidFill>
                  <a:latin typeface="Raleway" panose="020B0503030101060003" pitchFamily="34" charset="0"/>
                </a:rPr>
                <a:t>Project Close</a:t>
              </a:r>
            </a:p>
          </p:txBody>
        </p:sp>
      </p:grpSp>
    </p:spTree>
    <p:extLst>
      <p:ext uri="{BB962C8B-B14F-4D97-AF65-F5344CB8AC3E}">
        <p14:creationId xmlns:p14="http://schemas.microsoft.com/office/powerpoint/2010/main" val="1899243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8CE-3E15-4811-B65A-677625F4FA54}"/>
              </a:ext>
            </a:extLst>
          </p:cNvPr>
          <p:cNvSpPr>
            <a:spLocks noGrp="1"/>
          </p:cNvSpPr>
          <p:nvPr>
            <p:ph type="title"/>
          </p:nvPr>
        </p:nvSpPr>
        <p:spPr>
          <a:xfrm>
            <a:off x="769785" y="-68240"/>
            <a:ext cx="7313842" cy="1325563"/>
          </a:xfrm>
        </p:spPr>
        <p:txBody>
          <a:bodyPr/>
          <a:lstStyle/>
          <a:p>
            <a:r>
              <a:rPr lang="en-GB" dirty="0"/>
              <a:t>Let’s apply these stages…</a:t>
            </a:r>
          </a:p>
        </p:txBody>
      </p:sp>
      <p:sp>
        <p:nvSpPr>
          <p:cNvPr id="5" name="Content Placeholder 4">
            <a:extLst>
              <a:ext uri="{FF2B5EF4-FFF2-40B4-BE49-F238E27FC236}">
                <a16:creationId xmlns:a16="http://schemas.microsoft.com/office/drawing/2014/main" id="{FF3A16D1-40D2-4DBB-B797-9B68DA309185}"/>
              </a:ext>
            </a:extLst>
          </p:cNvPr>
          <p:cNvSpPr>
            <a:spLocks noGrp="1"/>
          </p:cNvSpPr>
          <p:nvPr>
            <p:ph idx="1"/>
          </p:nvPr>
        </p:nvSpPr>
        <p:spPr>
          <a:xfrm>
            <a:off x="953749" y="1184602"/>
            <a:ext cx="10515600" cy="705472"/>
          </a:xfrm>
        </p:spPr>
        <p:txBody>
          <a:bodyPr/>
          <a:lstStyle/>
          <a:p>
            <a:r>
              <a:rPr lang="en-GB" dirty="0"/>
              <a:t>How would you set up new restaurant?....</a:t>
            </a:r>
          </a:p>
        </p:txBody>
      </p:sp>
      <p:sp>
        <p:nvSpPr>
          <p:cNvPr id="8" name="Oval 7">
            <a:extLst>
              <a:ext uri="{FF2B5EF4-FFF2-40B4-BE49-F238E27FC236}">
                <a16:creationId xmlns:a16="http://schemas.microsoft.com/office/drawing/2014/main" id="{C26F8F73-9216-4D6F-BF10-8DCF53743559}"/>
              </a:ext>
            </a:extLst>
          </p:cNvPr>
          <p:cNvSpPr/>
          <p:nvPr/>
        </p:nvSpPr>
        <p:spPr>
          <a:xfrm>
            <a:off x="769785"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Project Start Up</a:t>
            </a:r>
          </a:p>
        </p:txBody>
      </p:sp>
      <p:sp>
        <p:nvSpPr>
          <p:cNvPr id="15" name="Oval 14">
            <a:extLst>
              <a:ext uri="{FF2B5EF4-FFF2-40B4-BE49-F238E27FC236}">
                <a16:creationId xmlns:a16="http://schemas.microsoft.com/office/drawing/2014/main" id="{FD4911A1-4924-41BB-B77C-12A9D5BFF6C6}"/>
              </a:ext>
            </a:extLst>
          </p:cNvPr>
          <p:cNvSpPr/>
          <p:nvPr/>
        </p:nvSpPr>
        <p:spPr>
          <a:xfrm>
            <a:off x="2945002"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Integrated Planning</a:t>
            </a:r>
          </a:p>
        </p:txBody>
      </p:sp>
      <p:sp>
        <p:nvSpPr>
          <p:cNvPr id="16" name="Oval 15">
            <a:extLst>
              <a:ext uri="{FF2B5EF4-FFF2-40B4-BE49-F238E27FC236}">
                <a16:creationId xmlns:a16="http://schemas.microsoft.com/office/drawing/2014/main" id="{F6E91F0F-5D07-468E-B0ED-8C0D943BF9A5}"/>
              </a:ext>
            </a:extLst>
          </p:cNvPr>
          <p:cNvSpPr/>
          <p:nvPr/>
        </p:nvSpPr>
        <p:spPr>
          <a:xfrm>
            <a:off x="5120219"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Managing Deployment</a:t>
            </a:r>
          </a:p>
        </p:txBody>
      </p:sp>
      <p:sp>
        <p:nvSpPr>
          <p:cNvPr id="17" name="Oval 16">
            <a:extLst>
              <a:ext uri="{FF2B5EF4-FFF2-40B4-BE49-F238E27FC236}">
                <a16:creationId xmlns:a16="http://schemas.microsoft.com/office/drawing/2014/main" id="{5D992D70-EE20-4841-A0C5-1B72BDA2C901}"/>
              </a:ext>
            </a:extLst>
          </p:cNvPr>
          <p:cNvSpPr/>
          <p:nvPr/>
        </p:nvSpPr>
        <p:spPr>
          <a:xfrm>
            <a:off x="7295436"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Monitoring and Controlling Processes</a:t>
            </a:r>
          </a:p>
        </p:txBody>
      </p:sp>
      <p:sp>
        <p:nvSpPr>
          <p:cNvPr id="18" name="Oval 17">
            <a:extLst>
              <a:ext uri="{FF2B5EF4-FFF2-40B4-BE49-F238E27FC236}">
                <a16:creationId xmlns:a16="http://schemas.microsoft.com/office/drawing/2014/main" id="{EFD28ED3-0FA0-4ADB-8DDE-201542557920}"/>
              </a:ext>
            </a:extLst>
          </p:cNvPr>
          <p:cNvSpPr/>
          <p:nvPr/>
        </p:nvSpPr>
        <p:spPr>
          <a:xfrm>
            <a:off x="9470652"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Project Close</a:t>
            </a:r>
          </a:p>
        </p:txBody>
      </p:sp>
      <p:sp>
        <p:nvSpPr>
          <p:cNvPr id="20" name="TextBox 19">
            <a:extLst>
              <a:ext uri="{FF2B5EF4-FFF2-40B4-BE49-F238E27FC236}">
                <a16:creationId xmlns:a16="http://schemas.microsoft.com/office/drawing/2014/main" id="{CC3FE1A5-EB7C-4C81-891A-47F8A6A9E042}"/>
              </a:ext>
            </a:extLst>
          </p:cNvPr>
          <p:cNvSpPr txBox="1"/>
          <p:nvPr/>
        </p:nvSpPr>
        <p:spPr>
          <a:xfrm>
            <a:off x="464649" y="2966046"/>
            <a:ext cx="2430652" cy="2893100"/>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What shall be the concept of the restaurant?: </a:t>
            </a:r>
          </a:p>
          <a:p>
            <a:pPr marL="179388" indent="-179388">
              <a:buFont typeface="Arial" panose="020B0604020202020204" pitchFamily="34" charset="0"/>
              <a:buChar char="•"/>
            </a:pPr>
            <a:r>
              <a:rPr lang="en-GB" sz="1400" b="1" dirty="0">
                <a:latin typeface="Raleway" panose="020B0503030101060003" pitchFamily="34" charset="0"/>
              </a:rPr>
              <a:t>Objectives? </a:t>
            </a:r>
            <a:endParaRPr lang="en-GB" sz="1400" dirty="0">
              <a:latin typeface="Raleway" panose="020B0503030101060003" pitchFamily="34" charset="0"/>
            </a:endParaRPr>
          </a:p>
          <a:p>
            <a:pPr marL="179388" indent="-179388">
              <a:buFont typeface="Arial" panose="020B0604020202020204" pitchFamily="34" charset="0"/>
              <a:buChar char="•"/>
            </a:pPr>
            <a:r>
              <a:rPr lang="en-GB" sz="1400" b="1" dirty="0">
                <a:latin typeface="Raleway" panose="020B0503030101060003" pitchFamily="34" charset="0"/>
              </a:rPr>
              <a:t>Who needs to be in the team?</a:t>
            </a:r>
          </a:p>
          <a:p>
            <a:pPr marL="179388" indent="-179388">
              <a:buFont typeface="Arial" panose="020B0604020202020204" pitchFamily="34" charset="0"/>
              <a:buChar char="•"/>
            </a:pPr>
            <a:r>
              <a:rPr lang="en-GB" sz="1400" b="1" dirty="0">
                <a:latin typeface="Raleway" panose="020B0503030101060003" pitchFamily="34" charset="0"/>
              </a:rPr>
              <a:t>What are the risks?</a:t>
            </a:r>
          </a:p>
          <a:p>
            <a:pPr marL="179388" indent="-179388">
              <a:buFont typeface="Arial" panose="020B0604020202020204" pitchFamily="34" charset="0"/>
              <a:buChar char="•"/>
            </a:pPr>
            <a:r>
              <a:rPr lang="en-GB" sz="1400" b="1" dirty="0">
                <a:latin typeface="Raleway" panose="020B0503030101060003" pitchFamily="34" charset="0"/>
              </a:rPr>
              <a:t>Who are the stakeholders? </a:t>
            </a:r>
            <a:r>
              <a:rPr lang="en-GB" sz="1400" dirty="0">
                <a:latin typeface="Raleway" panose="020B0503030101060003" pitchFamily="34" charset="0"/>
              </a:rPr>
              <a:t>(people/organisations impacted by and who have an impact on the project)</a:t>
            </a:r>
            <a:endParaRPr lang="en-GB" sz="1400" b="1" dirty="0">
              <a:latin typeface="Raleway" panose="020B0503030101060003" pitchFamily="34" charset="0"/>
            </a:endParaRPr>
          </a:p>
        </p:txBody>
      </p:sp>
      <p:sp>
        <p:nvSpPr>
          <p:cNvPr id="21" name="TextBox 20">
            <a:extLst>
              <a:ext uri="{FF2B5EF4-FFF2-40B4-BE49-F238E27FC236}">
                <a16:creationId xmlns:a16="http://schemas.microsoft.com/office/drawing/2014/main" id="{2643E084-4111-4A23-A55F-E47A96CC40E9}"/>
              </a:ext>
            </a:extLst>
          </p:cNvPr>
          <p:cNvSpPr txBox="1"/>
          <p:nvPr/>
        </p:nvSpPr>
        <p:spPr>
          <a:xfrm>
            <a:off x="2789911" y="2966046"/>
            <a:ext cx="2324100" cy="1600438"/>
          </a:xfrm>
          <a:prstGeom prst="rect">
            <a:avLst/>
          </a:prstGeom>
          <a:noFill/>
        </p:spPr>
        <p:txBody>
          <a:bodyPr wrap="square" rtlCol="0">
            <a:spAutoFit/>
          </a:bodyPr>
          <a:lstStyle/>
          <a:p>
            <a:r>
              <a:rPr lang="en-GB" sz="1400" b="1" dirty="0">
                <a:latin typeface="Raleway" panose="020B0503030101060003" pitchFamily="34" charset="0"/>
              </a:rPr>
              <a:t>What work is there to do?</a:t>
            </a:r>
          </a:p>
          <a:p>
            <a:endParaRPr lang="en-GB" sz="1400" b="1" dirty="0">
              <a:latin typeface="Raleway" panose="020B0503030101060003" pitchFamily="34" charset="0"/>
            </a:endParaRPr>
          </a:p>
          <a:p>
            <a:r>
              <a:rPr lang="en-GB" sz="1400" b="1" dirty="0">
                <a:latin typeface="Raleway" panose="020B0503030101060003" pitchFamily="34" charset="0"/>
              </a:rPr>
              <a:t>Produce:</a:t>
            </a:r>
          </a:p>
          <a:p>
            <a:pPr marL="285750" indent="-285750">
              <a:buFont typeface="Arial" panose="020B0604020202020204" pitchFamily="34" charset="0"/>
              <a:buChar char="•"/>
            </a:pPr>
            <a:r>
              <a:rPr lang="en-GB" sz="1400" b="1" dirty="0">
                <a:latin typeface="Raleway" panose="020B0503030101060003" pitchFamily="34" charset="0"/>
              </a:rPr>
              <a:t>Gantt chart</a:t>
            </a:r>
          </a:p>
          <a:p>
            <a:pPr marL="285750" indent="-285750">
              <a:buFont typeface="Arial" panose="020B0604020202020204" pitchFamily="34" charset="0"/>
              <a:buChar char="•"/>
            </a:pPr>
            <a:r>
              <a:rPr lang="en-GB" sz="1400" b="1" dirty="0">
                <a:latin typeface="Raleway" panose="020B0503030101060003" pitchFamily="34" charset="0"/>
              </a:rPr>
              <a:t>Communication plan</a:t>
            </a:r>
          </a:p>
          <a:p>
            <a:pPr marL="285750" indent="-285750">
              <a:buFont typeface="Arial" panose="020B0604020202020204" pitchFamily="34" charset="0"/>
              <a:buChar char="•"/>
            </a:pPr>
            <a:r>
              <a:rPr lang="en-GB" sz="1400" b="1" dirty="0">
                <a:latin typeface="Raleway" panose="020B0503030101060003" pitchFamily="34" charset="0"/>
              </a:rPr>
              <a:t>Risk management</a:t>
            </a:r>
          </a:p>
        </p:txBody>
      </p:sp>
      <p:sp>
        <p:nvSpPr>
          <p:cNvPr id="22" name="TextBox 21">
            <a:extLst>
              <a:ext uri="{FF2B5EF4-FFF2-40B4-BE49-F238E27FC236}">
                <a16:creationId xmlns:a16="http://schemas.microsoft.com/office/drawing/2014/main" id="{235C30EB-8DC6-4FE0-9576-1AE6708C042E}"/>
              </a:ext>
            </a:extLst>
          </p:cNvPr>
          <p:cNvSpPr txBox="1"/>
          <p:nvPr/>
        </p:nvSpPr>
        <p:spPr>
          <a:xfrm>
            <a:off x="5071860" y="2966046"/>
            <a:ext cx="2667546" cy="738664"/>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What needs to be managed as the project runs?</a:t>
            </a:r>
          </a:p>
        </p:txBody>
      </p:sp>
      <p:sp>
        <p:nvSpPr>
          <p:cNvPr id="23" name="TextBox 22">
            <a:extLst>
              <a:ext uri="{FF2B5EF4-FFF2-40B4-BE49-F238E27FC236}">
                <a16:creationId xmlns:a16="http://schemas.microsoft.com/office/drawing/2014/main" id="{D6E947D0-602A-4B35-A148-20E98E06834A}"/>
              </a:ext>
            </a:extLst>
          </p:cNvPr>
          <p:cNvSpPr txBox="1"/>
          <p:nvPr/>
        </p:nvSpPr>
        <p:spPr>
          <a:xfrm>
            <a:off x="9711015" y="2966046"/>
            <a:ext cx="2175216" cy="523220"/>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How can we close this project?</a:t>
            </a:r>
            <a:endParaRPr lang="en-GB" sz="1400" dirty="0">
              <a:latin typeface="Raleway" panose="020B0503030101060003" pitchFamily="34" charset="0"/>
            </a:endParaRPr>
          </a:p>
        </p:txBody>
      </p:sp>
      <p:sp>
        <p:nvSpPr>
          <p:cNvPr id="24" name="TextBox 23">
            <a:extLst>
              <a:ext uri="{FF2B5EF4-FFF2-40B4-BE49-F238E27FC236}">
                <a16:creationId xmlns:a16="http://schemas.microsoft.com/office/drawing/2014/main" id="{73EEC49C-AF45-428E-A1CE-890C78407441}"/>
              </a:ext>
            </a:extLst>
          </p:cNvPr>
          <p:cNvSpPr txBox="1"/>
          <p:nvPr/>
        </p:nvSpPr>
        <p:spPr>
          <a:xfrm>
            <a:off x="7540781" y="2966046"/>
            <a:ext cx="2324100" cy="738664"/>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What shall we monitor as the restaurant is set up?</a:t>
            </a:r>
          </a:p>
        </p:txBody>
      </p:sp>
    </p:spTree>
    <p:extLst>
      <p:ext uri="{BB962C8B-B14F-4D97-AF65-F5344CB8AC3E}">
        <p14:creationId xmlns:p14="http://schemas.microsoft.com/office/powerpoint/2010/main" val="183804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p:bldP spid="21" grpId="0"/>
      <p:bldP spid="22" grpId="0"/>
      <p:bldP spid="23"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8CE-3E15-4811-B65A-677625F4FA54}"/>
              </a:ext>
            </a:extLst>
          </p:cNvPr>
          <p:cNvSpPr>
            <a:spLocks noGrp="1"/>
          </p:cNvSpPr>
          <p:nvPr>
            <p:ph type="title"/>
          </p:nvPr>
        </p:nvSpPr>
        <p:spPr>
          <a:xfrm>
            <a:off x="953749" y="432"/>
            <a:ext cx="10284502" cy="1325563"/>
          </a:xfrm>
        </p:spPr>
        <p:txBody>
          <a:bodyPr>
            <a:noAutofit/>
          </a:bodyPr>
          <a:lstStyle/>
          <a:p>
            <a:r>
              <a:rPr lang="en-GB" sz="3600" dirty="0"/>
              <a:t>Possible example summary of the set-up new restaurant project</a:t>
            </a:r>
          </a:p>
        </p:txBody>
      </p:sp>
      <p:sp>
        <p:nvSpPr>
          <p:cNvPr id="5" name="Content Placeholder 4">
            <a:extLst>
              <a:ext uri="{FF2B5EF4-FFF2-40B4-BE49-F238E27FC236}">
                <a16:creationId xmlns:a16="http://schemas.microsoft.com/office/drawing/2014/main" id="{FF3A16D1-40D2-4DBB-B797-9B68DA309185}"/>
              </a:ext>
            </a:extLst>
          </p:cNvPr>
          <p:cNvSpPr>
            <a:spLocks noGrp="1"/>
          </p:cNvSpPr>
          <p:nvPr>
            <p:ph idx="1"/>
          </p:nvPr>
        </p:nvSpPr>
        <p:spPr>
          <a:xfrm>
            <a:off x="953749" y="1184602"/>
            <a:ext cx="10515600" cy="705472"/>
          </a:xfrm>
        </p:spPr>
        <p:txBody>
          <a:bodyPr/>
          <a:lstStyle/>
          <a:p>
            <a:r>
              <a:rPr lang="en-GB" dirty="0"/>
              <a:t>Set up new restaurant</a:t>
            </a:r>
          </a:p>
        </p:txBody>
      </p:sp>
      <p:sp>
        <p:nvSpPr>
          <p:cNvPr id="8" name="Oval 7">
            <a:extLst>
              <a:ext uri="{FF2B5EF4-FFF2-40B4-BE49-F238E27FC236}">
                <a16:creationId xmlns:a16="http://schemas.microsoft.com/office/drawing/2014/main" id="{C26F8F73-9216-4D6F-BF10-8DCF53743559}"/>
              </a:ext>
            </a:extLst>
          </p:cNvPr>
          <p:cNvSpPr/>
          <p:nvPr/>
        </p:nvSpPr>
        <p:spPr>
          <a:xfrm>
            <a:off x="769785"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Initiating Processes</a:t>
            </a:r>
          </a:p>
        </p:txBody>
      </p:sp>
      <p:sp>
        <p:nvSpPr>
          <p:cNvPr id="15" name="Oval 14">
            <a:extLst>
              <a:ext uri="{FF2B5EF4-FFF2-40B4-BE49-F238E27FC236}">
                <a16:creationId xmlns:a16="http://schemas.microsoft.com/office/drawing/2014/main" id="{FD4911A1-4924-41BB-B77C-12A9D5BFF6C6}"/>
              </a:ext>
            </a:extLst>
          </p:cNvPr>
          <p:cNvSpPr/>
          <p:nvPr/>
        </p:nvSpPr>
        <p:spPr>
          <a:xfrm>
            <a:off x="2945002"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Planning Processes</a:t>
            </a:r>
          </a:p>
        </p:txBody>
      </p:sp>
      <p:sp>
        <p:nvSpPr>
          <p:cNvPr id="16" name="Oval 15">
            <a:extLst>
              <a:ext uri="{FF2B5EF4-FFF2-40B4-BE49-F238E27FC236}">
                <a16:creationId xmlns:a16="http://schemas.microsoft.com/office/drawing/2014/main" id="{F6E91F0F-5D07-468E-B0ED-8C0D943BF9A5}"/>
              </a:ext>
            </a:extLst>
          </p:cNvPr>
          <p:cNvSpPr/>
          <p:nvPr/>
        </p:nvSpPr>
        <p:spPr>
          <a:xfrm>
            <a:off x="5120219"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Executing Processes</a:t>
            </a:r>
          </a:p>
        </p:txBody>
      </p:sp>
      <p:sp>
        <p:nvSpPr>
          <p:cNvPr id="17" name="Oval 16">
            <a:extLst>
              <a:ext uri="{FF2B5EF4-FFF2-40B4-BE49-F238E27FC236}">
                <a16:creationId xmlns:a16="http://schemas.microsoft.com/office/drawing/2014/main" id="{5D992D70-EE20-4841-A0C5-1B72BDA2C901}"/>
              </a:ext>
            </a:extLst>
          </p:cNvPr>
          <p:cNvSpPr/>
          <p:nvPr/>
        </p:nvSpPr>
        <p:spPr>
          <a:xfrm>
            <a:off x="7295436"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Monitoring and Controlling Processes</a:t>
            </a:r>
          </a:p>
        </p:txBody>
      </p:sp>
      <p:sp>
        <p:nvSpPr>
          <p:cNvPr id="18" name="Oval 17">
            <a:extLst>
              <a:ext uri="{FF2B5EF4-FFF2-40B4-BE49-F238E27FC236}">
                <a16:creationId xmlns:a16="http://schemas.microsoft.com/office/drawing/2014/main" id="{EFD28ED3-0FA0-4ADB-8DDE-201542557920}"/>
              </a:ext>
            </a:extLst>
          </p:cNvPr>
          <p:cNvSpPr/>
          <p:nvPr/>
        </p:nvSpPr>
        <p:spPr>
          <a:xfrm>
            <a:off x="9470652"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Closing Processes</a:t>
            </a:r>
          </a:p>
        </p:txBody>
      </p:sp>
      <p:sp>
        <p:nvSpPr>
          <p:cNvPr id="20" name="TextBox 19">
            <a:extLst>
              <a:ext uri="{FF2B5EF4-FFF2-40B4-BE49-F238E27FC236}">
                <a16:creationId xmlns:a16="http://schemas.microsoft.com/office/drawing/2014/main" id="{CC3FE1A5-EB7C-4C81-891A-47F8A6A9E042}"/>
              </a:ext>
            </a:extLst>
          </p:cNvPr>
          <p:cNvSpPr txBox="1"/>
          <p:nvPr/>
        </p:nvSpPr>
        <p:spPr>
          <a:xfrm>
            <a:off x="464649" y="2966046"/>
            <a:ext cx="2430652" cy="3970318"/>
          </a:xfrm>
          <a:prstGeom prst="rect">
            <a:avLst/>
          </a:prstGeom>
          <a:noFill/>
        </p:spPr>
        <p:txBody>
          <a:bodyPr wrap="square" rtlCol="0">
            <a:spAutoFit/>
          </a:bodyPr>
          <a:lstStyle/>
          <a:p>
            <a:pPr marL="179388" indent="-179388">
              <a:buFont typeface="Arial" panose="020B0604020202020204" pitchFamily="34" charset="0"/>
              <a:buChar char="•"/>
            </a:pPr>
            <a:r>
              <a:rPr lang="en-GB" sz="1400" dirty="0">
                <a:latin typeface="Raleway" panose="020B0503030101060003" pitchFamily="34" charset="0"/>
              </a:rPr>
              <a:t>Concept: </a:t>
            </a:r>
            <a:r>
              <a:rPr lang="en-GB" sz="1400" b="1" dirty="0">
                <a:latin typeface="Raleway" panose="020B0503030101060003" pitchFamily="34" charset="0"/>
              </a:rPr>
              <a:t>Healthy but delicious!</a:t>
            </a:r>
          </a:p>
          <a:p>
            <a:pPr marL="179388" indent="-179388">
              <a:buFont typeface="Arial" panose="020B0604020202020204" pitchFamily="34" charset="0"/>
              <a:buChar char="•"/>
            </a:pPr>
            <a:r>
              <a:rPr lang="en-GB" sz="1400" dirty="0">
                <a:latin typeface="Raleway" panose="020B0503030101060003" pitchFamily="34" charset="0"/>
              </a:rPr>
              <a:t>Deliver a healthy and tasty menu for target customers</a:t>
            </a:r>
          </a:p>
          <a:p>
            <a:pPr marL="179388" indent="-179388">
              <a:buFont typeface="Arial" panose="020B0604020202020204" pitchFamily="34" charset="0"/>
              <a:buChar char="•"/>
            </a:pPr>
            <a:r>
              <a:rPr lang="en-GB" sz="1400" b="1" dirty="0">
                <a:latin typeface="Raleway" panose="020B0503030101060003" pitchFamily="34" charset="0"/>
              </a:rPr>
              <a:t>Team structure:</a:t>
            </a:r>
          </a:p>
          <a:p>
            <a:pPr marL="536575" lvl="2" indent="-177800" defTabSz="179388">
              <a:buFont typeface="Arial" panose="020B0604020202020204" pitchFamily="34" charset="0"/>
              <a:buChar char="•"/>
              <a:tabLst>
                <a:tab pos="268288" algn="l"/>
              </a:tabLst>
            </a:pPr>
            <a:r>
              <a:rPr lang="en-GB" sz="1400" dirty="0">
                <a:latin typeface="Raleway" panose="020B0503030101060003" pitchFamily="34" charset="0"/>
              </a:rPr>
              <a:t>Chef</a:t>
            </a:r>
          </a:p>
          <a:p>
            <a:pPr marL="536575" lvl="2" indent="-177800" defTabSz="179388">
              <a:buFont typeface="Arial" panose="020B0604020202020204" pitchFamily="34" charset="0"/>
              <a:buChar char="•"/>
            </a:pPr>
            <a:r>
              <a:rPr lang="en-GB" sz="1400" dirty="0">
                <a:latin typeface="Raleway" panose="020B0503030101060003" pitchFamily="34" charset="0"/>
              </a:rPr>
              <a:t>Serving staff</a:t>
            </a:r>
          </a:p>
          <a:p>
            <a:pPr marL="536575" lvl="2" indent="-177800" defTabSz="179388">
              <a:buFont typeface="Arial" panose="020B0604020202020204" pitchFamily="34" charset="0"/>
              <a:buChar char="•"/>
            </a:pPr>
            <a:r>
              <a:rPr lang="en-GB" sz="1400" dirty="0">
                <a:latin typeface="Raleway" panose="020B0503030101060003" pitchFamily="34" charset="0"/>
              </a:rPr>
              <a:t>Marketing</a:t>
            </a:r>
          </a:p>
          <a:p>
            <a:pPr marL="536575" lvl="2" indent="-177800" defTabSz="179388">
              <a:buFont typeface="Arial" panose="020B0604020202020204" pitchFamily="34" charset="0"/>
              <a:buChar char="•"/>
            </a:pPr>
            <a:r>
              <a:rPr lang="en-GB" sz="1400" dirty="0">
                <a:latin typeface="Raleway" panose="020B0503030101060003" pitchFamily="34" charset="0"/>
              </a:rPr>
              <a:t>Etc.</a:t>
            </a:r>
          </a:p>
          <a:p>
            <a:pPr marL="179388" indent="-179388">
              <a:buFont typeface="Arial" panose="020B0604020202020204" pitchFamily="34" charset="0"/>
              <a:buChar char="•"/>
            </a:pPr>
            <a:r>
              <a:rPr lang="en-GB" sz="1400" b="1" dirty="0">
                <a:latin typeface="Raleway" panose="020B0503030101060003" pitchFamily="34" charset="0"/>
              </a:rPr>
              <a:t>Risks</a:t>
            </a:r>
          </a:p>
          <a:p>
            <a:pPr marL="179388" indent="-179388">
              <a:buFont typeface="Arial" panose="020B0604020202020204" pitchFamily="34" charset="0"/>
              <a:buChar char="•"/>
            </a:pPr>
            <a:r>
              <a:rPr lang="en-GB" sz="1400" b="1" dirty="0">
                <a:latin typeface="Raleway" panose="020B0503030101060003" pitchFamily="34" charset="0"/>
              </a:rPr>
              <a:t>Stakeholders</a:t>
            </a:r>
          </a:p>
          <a:p>
            <a:pPr marL="536575" lvl="2" indent="-177800" defTabSz="179388">
              <a:buFont typeface="Arial" panose="020B0604020202020204" pitchFamily="34" charset="0"/>
              <a:buChar char="•"/>
            </a:pPr>
            <a:r>
              <a:rPr lang="en-GB" sz="1400" dirty="0">
                <a:latin typeface="Raleway" panose="020B0503030101060003" pitchFamily="34" charset="0"/>
              </a:rPr>
              <a:t>Potential customers</a:t>
            </a:r>
          </a:p>
          <a:p>
            <a:pPr marL="536575" lvl="2" indent="-177800" defTabSz="179388">
              <a:buFont typeface="Arial" panose="020B0604020202020204" pitchFamily="34" charset="0"/>
              <a:buChar char="•"/>
            </a:pPr>
            <a:r>
              <a:rPr lang="en-GB" sz="1400" dirty="0">
                <a:latin typeface="Raleway" panose="020B0503030101060003" pitchFamily="34" charset="0"/>
              </a:rPr>
              <a:t>Food hygiene</a:t>
            </a:r>
          </a:p>
          <a:p>
            <a:pPr marL="536575" lvl="2" indent="-177800" defTabSz="179388">
              <a:buFont typeface="Arial" panose="020B0604020202020204" pitchFamily="34" charset="0"/>
              <a:buChar char="•"/>
            </a:pPr>
            <a:r>
              <a:rPr lang="en-GB" sz="1400" dirty="0">
                <a:latin typeface="Raleway" panose="020B0503030101060003" pitchFamily="34" charset="0"/>
              </a:rPr>
              <a:t>Community</a:t>
            </a:r>
          </a:p>
          <a:p>
            <a:pPr marL="536575" lvl="2" indent="-177800" defTabSz="179388">
              <a:buFont typeface="Arial" panose="020B0604020202020204" pitchFamily="34" charset="0"/>
              <a:buChar char="•"/>
            </a:pPr>
            <a:r>
              <a:rPr lang="en-GB" sz="1400" dirty="0">
                <a:latin typeface="Raleway" panose="020B0503030101060003" pitchFamily="34" charset="0"/>
              </a:rPr>
              <a:t>Funders</a:t>
            </a:r>
          </a:p>
          <a:p>
            <a:pPr marL="536575" lvl="2" indent="-177800" defTabSz="179388">
              <a:buFont typeface="Arial" panose="020B0604020202020204" pitchFamily="34" charset="0"/>
              <a:buChar char="•"/>
            </a:pPr>
            <a:r>
              <a:rPr lang="en-GB" sz="1400" dirty="0">
                <a:latin typeface="Raleway" panose="020B0503030101060003" pitchFamily="34" charset="0"/>
              </a:rPr>
              <a:t>Planning </a:t>
            </a:r>
          </a:p>
          <a:p>
            <a:pPr marL="536575" lvl="2" indent="-177800" defTabSz="179388">
              <a:buFont typeface="Arial" panose="020B0604020202020204" pitchFamily="34" charset="0"/>
              <a:buChar char="•"/>
            </a:pPr>
            <a:r>
              <a:rPr lang="en-GB" sz="1400" dirty="0">
                <a:latin typeface="Raleway" panose="020B0503030101060003" pitchFamily="34" charset="0"/>
              </a:rPr>
              <a:t>Etc.</a:t>
            </a:r>
          </a:p>
        </p:txBody>
      </p:sp>
      <p:sp>
        <p:nvSpPr>
          <p:cNvPr id="21" name="TextBox 20">
            <a:extLst>
              <a:ext uri="{FF2B5EF4-FFF2-40B4-BE49-F238E27FC236}">
                <a16:creationId xmlns:a16="http://schemas.microsoft.com/office/drawing/2014/main" id="{2643E084-4111-4A23-A55F-E47A96CC40E9}"/>
              </a:ext>
            </a:extLst>
          </p:cNvPr>
          <p:cNvSpPr txBox="1"/>
          <p:nvPr/>
        </p:nvSpPr>
        <p:spPr>
          <a:xfrm>
            <a:off x="2789911" y="2966046"/>
            <a:ext cx="2324100" cy="3754874"/>
          </a:xfrm>
          <a:prstGeom prst="rect">
            <a:avLst/>
          </a:prstGeom>
          <a:noFill/>
        </p:spPr>
        <p:txBody>
          <a:bodyPr wrap="square" rtlCol="0">
            <a:spAutoFit/>
          </a:bodyPr>
          <a:lstStyle/>
          <a:p>
            <a:r>
              <a:rPr lang="en-GB" sz="1400" b="1" dirty="0">
                <a:latin typeface="Raleway" panose="020B0503030101060003" pitchFamily="34" charset="0"/>
              </a:rPr>
              <a:t>WBS:</a:t>
            </a:r>
          </a:p>
          <a:p>
            <a:pPr marL="447675" lvl="1" indent="-179388">
              <a:buFont typeface="Arial" panose="020B0604020202020204" pitchFamily="34" charset="0"/>
              <a:buChar char="•"/>
            </a:pPr>
            <a:r>
              <a:rPr lang="en-GB" sz="1400" dirty="0">
                <a:latin typeface="Raleway" panose="020B0503030101060003" pitchFamily="34" charset="0"/>
              </a:rPr>
              <a:t>Design the menu</a:t>
            </a:r>
          </a:p>
          <a:p>
            <a:pPr marL="447675" lvl="1" indent="-179388">
              <a:buFont typeface="Arial" panose="020B0604020202020204" pitchFamily="34" charset="0"/>
              <a:buChar char="•"/>
            </a:pPr>
            <a:r>
              <a:rPr lang="en-GB" sz="1400" dirty="0">
                <a:latin typeface="Raleway" panose="020B0503030101060003" pitchFamily="34" charset="0"/>
              </a:rPr>
              <a:t>Kitchen design and layout</a:t>
            </a:r>
          </a:p>
          <a:p>
            <a:pPr marL="447675" lvl="1" indent="-179388">
              <a:buFont typeface="Arial" panose="020B0604020202020204" pitchFamily="34" charset="0"/>
              <a:buChar char="•"/>
            </a:pPr>
            <a:r>
              <a:rPr lang="en-GB" sz="1400" dirty="0">
                <a:latin typeface="Raleway" panose="020B0503030101060003" pitchFamily="34" charset="0"/>
              </a:rPr>
              <a:t>Restaurant design and layout</a:t>
            </a:r>
          </a:p>
          <a:p>
            <a:pPr marL="447675" lvl="1" indent="-179388">
              <a:buFont typeface="Arial" panose="020B0604020202020204" pitchFamily="34" charset="0"/>
              <a:buChar char="•"/>
            </a:pPr>
            <a:r>
              <a:rPr lang="en-GB" sz="1400" dirty="0">
                <a:latin typeface="Raleway" panose="020B0503030101060003" pitchFamily="34" charset="0"/>
              </a:rPr>
              <a:t>Purchasing of equipment and furniture</a:t>
            </a:r>
          </a:p>
          <a:p>
            <a:pPr marL="447675" lvl="1" indent="-179388">
              <a:buFont typeface="Arial" panose="020B0604020202020204" pitchFamily="34" charset="0"/>
              <a:buChar char="•"/>
            </a:pPr>
            <a:r>
              <a:rPr lang="en-GB" sz="1400" dirty="0">
                <a:latin typeface="Raleway" panose="020B0503030101060003" pitchFamily="34" charset="0"/>
              </a:rPr>
              <a:t>Installation and decoration</a:t>
            </a:r>
          </a:p>
          <a:p>
            <a:pPr marL="447675" lvl="1" indent="-179388">
              <a:buFont typeface="Arial" panose="020B0604020202020204" pitchFamily="34" charset="0"/>
              <a:buChar char="•"/>
            </a:pPr>
            <a:r>
              <a:rPr lang="en-GB" sz="1400" dirty="0">
                <a:latin typeface="Raleway" panose="020B0503030101060003" pitchFamily="34" charset="0"/>
              </a:rPr>
              <a:t>Training staff</a:t>
            </a:r>
          </a:p>
          <a:p>
            <a:pPr marL="447675" lvl="1" indent="-179388">
              <a:buFont typeface="Arial" panose="020B0604020202020204" pitchFamily="34" charset="0"/>
              <a:buChar char="•"/>
            </a:pPr>
            <a:r>
              <a:rPr lang="en-GB" sz="1400" dirty="0">
                <a:latin typeface="Raleway" panose="020B0503030101060003" pitchFamily="34" charset="0"/>
              </a:rPr>
              <a:t>Launch, publicity etc.</a:t>
            </a:r>
          </a:p>
          <a:p>
            <a:pPr marL="285750" indent="-285750">
              <a:buFont typeface="Arial" panose="020B0604020202020204" pitchFamily="34" charset="0"/>
              <a:buChar char="•"/>
            </a:pPr>
            <a:r>
              <a:rPr lang="en-GB" sz="1400" b="1" dirty="0">
                <a:latin typeface="Raleway" panose="020B0503030101060003" pitchFamily="34" charset="0"/>
              </a:rPr>
              <a:t>Gantt chart</a:t>
            </a:r>
          </a:p>
          <a:p>
            <a:pPr marL="285750" indent="-285750">
              <a:buFont typeface="Arial" panose="020B0604020202020204" pitchFamily="34" charset="0"/>
              <a:buChar char="•"/>
            </a:pPr>
            <a:r>
              <a:rPr lang="en-GB" sz="1400" b="1" dirty="0">
                <a:latin typeface="Raleway" panose="020B0503030101060003" pitchFamily="34" charset="0"/>
              </a:rPr>
              <a:t>Communication plan</a:t>
            </a:r>
          </a:p>
          <a:p>
            <a:pPr marL="285750" indent="-285750">
              <a:buFont typeface="Arial" panose="020B0604020202020204" pitchFamily="34" charset="0"/>
              <a:buChar char="•"/>
            </a:pPr>
            <a:r>
              <a:rPr lang="en-GB" sz="1400" b="1" dirty="0">
                <a:latin typeface="Raleway" panose="020B0503030101060003" pitchFamily="34" charset="0"/>
              </a:rPr>
              <a:t>Risk management</a:t>
            </a:r>
          </a:p>
        </p:txBody>
      </p:sp>
      <p:sp>
        <p:nvSpPr>
          <p:cNvPr id="22" name="TextBox 21">
            <a:extLst>
              <a:ext uri="{FF2B5EF4-FFF2-40B4-BE49-F238E27FC236}">
                <a16:creationId xmlns:a16="http://schemas.microsoft.com/office/drawing/2014/main" id="{235C30EB-8DC6-4FE0-9576-1AE6708C042E}"/>
              </a:ext>
            </a:extLst>
          </p:cNvPr>
          <p:cNvSpPr txBox="1"/>
          <p:nvPr/>
        </p:nvSpPr>
        <p:spPr>
          <a:xfrm>
            <a:off x="5071860" y="2966046"/>
            <a:ext cx="2667546" cy="3754874"/>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Direct/manage:</a:t>
            </a:r>
          </a:p>
          <a:p>
            <a:pPr marL="447675" lvl="2" indent="-179388">
              <a:buFont typeface="Arial" panose="020B0604020202020204" pitchFamily="34" charset="0"/>
              <a:buChar char="•"/>
            </a:pPr>
            <a:r>
              <a:rPr lang="en-GB" sz="1400" dirty="0">
                <a:latin typeface="Raleway" panose="020B0503030101060003" pitchFamily="34" charset="0"/>
              </a:rPr>
              <a:t>Ensure the kitchen is developed on time</a:t>
            </a:r>
          </a:p>
          <a:p>
            <a:pPr marL="447675" lvl="2" indent="-179388">
              <a:buFont typeface="Arial" panose="020B0604020202020204" pitchFamily="34" charset="0"/>
              <a:buChar char="•"/>
            </a:pPr>
            <a:r>
              <a:rPr lang="en-GB" sz="1400" dirty="0">
                <a:latin typeface="Raleway" panose="020B0503030101060003" pitchFamily="34" charset="0"/>
              </a:rPr>
              <a:t>Manage the design and setting up of restaurant</a:t>
            </a:r>
          </a:p>
          <a:p>
            <a:pPr marL="447675" lvl="2" indent="-179388">
              <a:buFont typeface="Arial" panose="020B0604020202020204" pitchFamily="34" charset="0"/>
              <a:buChar char="•"/>
            </a:pPr>
            <a:r>
              <a:rPr lang="en-GB" sz="1400" dirty="0">
                <a:latin typeface="Raleway" panose="020B0503030101060003" pitchFamily="34" charset="0"/>
              </a:rPr>
              <a:t>Work on the communications and marketing</a:t>
            </a:r>
          </a:p>
          <a:p>
            <a:pPr marL="179388" indent="-179388">
              <a:buFont typeface="Arial" panose="020B0604020202020204" pitchFamily="34" charset="0"/>
              <a:buChar char="•"/>
            </a:pPr>
            <a:r>
              <a:rPr lang="en-GB" sz="1400" b="1" dirty="0">
                <a:latin typeface="Raleway" panose="020B0503030101060003" pitchFamily="34" charset="0"/>
              </a:rPr>
              <a:t>Quality management</a:t>
            </a:r>
          </a:p>
          <a:p>
            <a:pPr marL="447675" lvl="2" indent="-179388">
              <a:buFont typeface="Arial" panose="020B0604020202020204" pitchFamily="34" charset="0"/>
              <a:buChar char="•"/>
            </a:pPr>
            <a:r>
              <a:rPr lang="en-GB" sz="1400" dirty="0">
                <a:latin typeface="Raleway" panose="020B0503030101060003" pitchFamily="34" charset="0"/>
              </a:rPr>
              <a:t>Recipe design and testing</a:t>
            </a:r>
          </a:p>
          <a:p>
            <a:pPr marL="447675" lvl="2" indent="-179388">
              <a:buFont typeface="Arial" panose="020B0604020202020204" pitchFamily="34" charset="0"/>
              <a:buChar char="•"/>
            </a:pPr>
            <a:r>
              <a:rPr lang="en-GB" sz="1400" dirty="0">
                <a:latin typeface="Raleway" panose="020B0503030101060003" pitchFamily="34" charset="0"/>
              </a:rPr>
              <a:t>Design of layout, furniture to met customers’ impression.</a:t>
            </a:r>
          </a:p>
          <a:p>
            <a:pPr marL="179388" indent="-179388">
              <a:buFont typeface="Arial" panose="020B0604020202020204" pitchFamily="34" charset="0"/>
              <a:buChar char="•"/>
            </a:pPr>
            <a:r>
              <a:rPr lang="en-GB" sz="1400" b="1" dirty="0">
                <a:latin typeface="Raleway" panose="020B0503030101060003" pitchFamily="34" charset="0"/>
              </a:rPr>
              <a:t>Team management</a:t>
            </a:r>
          </a:p>
          <a:p>
            <a:pPr marL="179388" indent="-179388">
              <a:buFont typeface="Arial" panose="020B0604020202020204" pitchFamily="34" charset="0"/>
              <a:buChar char="•"/>
            </a:pPr>
            <a:r>
              <a:rPr lang="en-GB" sz="1400" b="1" dirty="0">
                <a:latin typeface="Raleway" panose="020B0503030101060003" pitchFamily="34" charset="0"/>
              </a:rPr>
              <a:t>Communications</a:t>
            </a:r>
          </a:p>
          <a:p>
            <a:pPr marL="179388" indent="-179388">
              <a:buFont typeface="Arial" panose="020B0604020202020204" pitchFamily="34" charset="0"/>
              <a:buChar char="•"/>
            </a:pPr>
            <a:r>
              <a:rPr lang="en-GB" sz="1400" b="1" dirty="0">
                <a:latin typeface="Raleway" panose="020B0503030101060003" pitchFamily="34" charset="0"/>
              </a:rPr>
              <a:t>Stakeholders</a:t>
            </a:r>
          </a:p>
        </p:txBody>
      </p:sp>
      <p:sp>
        <p:nvSpPr>
          <p:cNvPr id="23" name="TextBox 22">
            <a:extLst>
              <a:ext uri="{FF2B5EF4-FFF2-40B4-BE49-F238E27FC236}">
                <a16:creationId xmlns:a16="http://schemas.microsoft.com/office/drawing/2014/main" id="{D6E947D0-602A-4B35-A148-20E98E06834A}"/>
              </a:ext>
            </a:extLst>
          </p:cNvPr>
          <p:cNvSpPr txBox="1"/>
          <p:nvPr/>
        </p:nvSpPr>
        <p:spPr>
          <a:xfrm>
            <a:off x="9711015" y="2966046"/>
            <a:ext cx="2175216" cy="1600438"/>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Launch event </a:t>
            </a:r>
            <a:r>
              <a:rPr lang="en-GB" sz="1400" dirty="0">
                <a:latin typeface="Raleway" panose="020B0503030101060003" pitchFamily="34" charset="0"/>
              </a:rPr>
              <a:t>– celebrate the work of the project team</a:t>
            </a:r>
            <a:endParaRPr lang="en-GB" sz="1400" b="1" dirty="0">
              <a:latin typeface="Raleway" panose="020B0503030101060003" pitchFamily="34" charset="0"/>
            </a:endParaRPr>
          </a:p>
          <a:p>
            <a:pPr marL="179388" indent="-179388">
              <a:buFont typeface="Arial" panose="020B0604020202020204" pitchFamily="34" charset="0"/>
              <a:buChar char="•"/>
            </a:pPr>
            <a:r>
              <a:rPr lang="en-GB" sz="1400" b="1" dirty="0">
                <a:latin typeface="Raleway" panose="020B0503030101060003" pitchFamily="34" charset="0"/>
              </a:rPr>
              <a:t>Lessons learnt</a:t>
            </a:r>
          </a:p>
          <a:p>
            <a:pPr marL="179388" indent="-179388">
              <a:buFont typeface="Arial" panose="020B0604020202020204" pitchFamily="34" charset="0"/>
              <a:buChar char="•"/>
            </a:pPr>
            <a:r>
              <a:rPr lang="en-GB" sz="1400" b="1" dirty="0">
                <a:latin typeface="Raleway" panose="020B0503030101060003" pitchFamily="34" charset="0"/>
              </a:rPr>
              <a:t>Reporting</a:t>
            </a:r>
          </a:p>
          <a:p>
            <a:pPr marL="358775" lvl="1" indent="-179388">
              <a:buFont typeface="Arial" panose="020B0604020202020204" pitchFamily="34" charset="0"/>
              <a:buChar char="•"/>
            </a:pPr>
            <a:r>
              <a:rPr lang="en-GB" sz="1400" dirty="0">
                <a:latin typeface="Raleway" panose="020B0503030101060003" pitchFamily="34" charset="0"/>
              </a:rPr>
              <a:t>To funders</a:t>
            </a:r>
          </a:p>
          <a:p>
            <a:pPr marL="358775" lvl="1" indent="-179388">
              <a:buFont typeface="Arial" panose="020B0604020202020204" pitchFamily="34" charset="0"/>
              <a:buChar char="•"/>
            </a:pPr>
            <a:r>
              <a:rPr lang="en-GB" sz="1400" dirty="0">
                <a:latin typeface="Raleway" panose="020B0503030101060003" pitchFamily="34" charset="0"/>
              </a:rPr>
              <a:t>To planning</a:t>
            </a:r>
          </a:p>
        </p:txBody>
      </p:sp>
      <p:sp>
        <p:nvSpPr>
          <p:cNvPr id="24" name="TextBox 23">
            <a:extLst>
              <a:ext uri="{FF2B5EF4-FFF2-40B4-BE49-F238E27FC236}">
                <a16:creationId xmlns:a16="http://schemas.microsoft.com/office/drawing/2014/main" id="{73EEC49C-AF45-428E-A1CE-890C78407441}"/>
              </a:ext>
            </a:extLst>
          </p:cNvPr>
          <p:cNvSpPr txBox="1"/>
          <p:nvPr/>
        </p:nvSpPr>
        <p:spPr>
          <a:xfrm>
            <a:off x="7540781" y="2966046"/>
            <a:ext cx="2324100" cy="2031325"/>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Status/tracking</a:t>
            </a:r>
          </a:p>
          <a:p>
            <a:pPr marL="358775" lvl="1" indent="-179388">
              <a:buFont typeface="Arial" panose="020B0604020202020204" pitchFamily="34" charset="0"/>
              <a:buChar char="•"/>
            </a:pPr>
            <a:r>
              <a:rPr lang="en-GB" sz="1400" dirty="0">
                <a:latin typeface="Raleway" panose="020B0503030101060003" pitchFamily="34" charset="0"/>
              </a:rPr>
              <a:t>On time for launch</a:t>
            </a:r>
          </a:p>
          <a:p>
            <a:pPr marL="358775" lvl="1" indent="-179388">
              <a:buFont typeface="Arial" panose="020B0604020202020204" pitchFamily="34" charset="0"/>
              <a:buChar char="•"/>
            </a:pPr>
            <a:r>
              <a:rPr lang="en-GB" sz="1400" dirty="0">
                <a:latin typeface="Raleway" panose="020B0503030101060003" pitchFamily="34" charset="0"/>
              </a:rPr>
              <a:t>All processes working together</a:t>
            </a:r>
          </a:p>
          <a:p>
            <a:pPr marL="179388" indent="-179388">
              <a:buFont typeface="Arial" panose="020B0604020202020204" pitchFamily="34" charset="0"/>
              <a:buChar char="•"/>
            </a:pPr>
            <a:r>
              <a:rPr lang="en-GB" sz="1400" b="1" dirty="0">
                <a:latin typeface="Raleway" panose="020B0503030101060003" pitchFamily="34" charset="0"/>
              </a:rPr>
              <a:t>Project control</a:t>
            </a:r>
          </a:p>
          <a:p>
            <a:pPr marL="179388" indent="-179388">
              <a:buFont typeface="Arial" panose="020B0604020202020204" pitchFamily="34" charset="0"/>
              <a:buChar char="•"/>
            </a:pPr>
            <a:r>
              <a:rPr lang="en-GB" sz="1400" dirty="0">
                <a:latin typeface="Raleway" panose="020B0503030101060003" pitchFamily="34" charset="0"/>
              </a:rPr>
              <a:t>Scope, Cost, Schedule, Quality and  Resources Control</a:t>
            </a:r>
          </a:p>
          <a:p>
            <a:pPr marL="179388" indent="-179388">
              <a:buFont typeface="Arial" panose="020B0604020202020204" pitchFamily="34" charset="0"/>
              <a:buChar char="•"/>
            </a:pPr>
            <a:r>
              <a:rPr lang="en-GB" sz="1400" b="1" dirty="0">
                <a:latin typeface="Raleway" panose="020B0503030101060003" pitchFamily="34" charset="0"/>
              </a:rPr>
              <a:t>Risk monitoring</a:t>
            </a:r>
          </a:p>
        </p:txBody>
      </p:sp>
    </p:spTree>
    <p:extLst>
      <p:ext uri="{BB962C8B-B14F-4D97-AF65-F5344CB8AC3E}">
        <p14:creationId xmlns:p14="http://schemas.microsoft.com/office/powerpoint/2010/main" val="29649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p:bldP spid="21" grpId="0"/>
      <p:bldP spid="22" grpId="0"/>
      <p:bldP spid="23"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40F-0A60-484C-9871-F591A2845CDE}"/>
              </a:ext>
            </a:extLst>
          </p:cNvPr>
          <p:cNvSpPr>
            <a:spLocks noGrp="1"/>
          </p:cNvSpPr>
          <p:nvPr>
            <p:ph type="title"/>
          </p:nvPr>
        </p:nvSpPr>
        <p:spPr>
          <a:xfrm>
            <a:off x="1844299" y="61306"/>
            <a:ext cx="7119282" cy="1325563"/>
          </a:xfrm>
        </p:spPr>
        <p:txBody>
          <a:bodyPr/>
          <a:lstStyle/>
          <a:p>
            <a:r>
              <a:rPr lang="en-GB" dirty="0"/>
              <a:t>Summary</a:t>
            </a:r>
          </a:p>
        </p:txBody>
      </p:sp>
      <p:sp>
        <p:nvSpPr>
          <p:cNvPr id="3" name="Content Placeholder 2">
            <a:extLst>
              <a:ext uri="{FF2B5EF4-FFF2-40B4-BE49-F238E27FC236}">
                <a16:creationId xmlns:a16="http://schemas.microsoft.com/office/drawing/2014/main" id="{B612AF87-4617-44EC-9BC5-3AB95C3F63BA}"/>
              </a:ext>
            </a:extLst>
          </p:cNvPr>
          <p:cNvSpPr>
            <a:spLocks noGrp="1"/>
          </p:cNvSpPr>
          <p:nvPr>
            <p:ph idx="1"/>
          </p:nvPr>
        </p:nvSpPr>
        <p:spPr>
          <a:xfrm>
            <a:off x="766755" y="1433016"/>
            <a:ext cx="9328039" cy="5363678"/>
          </a:xfrm>
        </p:spPr>
        <p:txBody>
          <a:bodyPr>
            <a:normAutofit fontScale="92500"/>
          </a:bodyPr>
          <a:lstStyle/>
          <a:p>
            <a:pPr>
              <a:lnSpc>
                <a:spcPct val="120000"/>
              </a:lnSpc>
              <a:spcBef>
                <a:spcPts val="600"/>
              </a:spcBef>
            </a:pPr>
            <a:r>
              <a:rPr lang="en-US" sz="3200" dirty="0"/>
              <a:t>Different methodologies for project management.</a:t>
            </a:r>
          </a:p>
          <a:p>
            <a:pPr>
              <a:lnSpc>
                <a:spcPct val="120000"/>
              </a:lnSpc>
              <a:spcBef>
                <a:spcPts val="600"/>
              </a:spcBef>
            </a:pPr>
            <a:r>
              <a:rPr lang="en-US" sz="3200" dirty="0"/>
              <a:t>Need some flexibility to incorporate change and respond</a:t>
            </a:r>
          </a:p>
          <a:p>
            <a:pPr>
              <a:lnSpc>
                <a:spcPct val="120000"/>
              </a:lnSpc>
              <a:spcBef>
                <a:spcPts val="600"/>
              </a:spcBef>
            </a:pPr>
            <a:r>
              <a:rPr lang="en-US" sz="3200" dirty="0"/>
              <a:t>Define PMI’s (2017) 5 process groups: start up/initiating, planning, deployment/executing, monitoring and controlling and closing.</a:t>
            </a:r>
          </a:p>
          <a:p>
            <a:pPr>
              <a:lnSpc>
                <a:spcPct val="120000"/>
              </a:lnSpc>
              <a:spcBef>
                <a:spcPts val="600"/>
              </a:spcBef>
            </a:pPr>
            <a:r>
              <a:rPr lang="en-US" sz="3200" dirty="0"/>
              <a:t>Begin to understand the management activities in each of these process groups (we will build further on this over the rest of the module)</a:t>
            </a:r>
          </a:p>
          <a:p>
            <a:pPr>
              <a:lnSpc>
                <a:spcPct val="120000"/>
              </a:lnSpc>
              <a:spcBef>
                <a:spcPts val="600"/>
              </a:spcBef>
            </a:pPr>
            <a:endParaRPr lang="en-US" sz="3200" dirty="0"/>
          </a:p>
          <a:p>
            <a:pPr>
              <a:lnSpc>
                <a:spcPct val="120000"/>
              </a:lnSpc>
              <a:spcBef>
                <a:spcPts val="600"/>
              </a:spcBef>
            </a:pPr>
            <a:endParaRPr lang="en-GB" b="1" dirty="0"/>
          </a:p>
        </p:txBody>
      </p:sp>
    </p:spTree>
    <p:custDataLst>
      <p:tags r:id="rId1"/>
    </p:custDataLst>
    <p:extLst>
      <p:ext uri="{BB962C8B-B14F-4D97-AF65-F5344CB8AC3E}">
        <p14:creationId xmlns:p14="http://schemas.microsoft.com/office/powerpoint/2010/main" val="323557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EF0B-F50E-536A-DB30-A8171DC2200D}"/>
              </a:ext>
            </a:extLst>
          </p:cNvPr>
          <p:cNvSpPr>
            <a:spLocks noGrp="1"/>
          </p:cNvSpPr>
          <p:nvPr>
            <p:ph type="title"/>
          </p:nvPr>
        </p:nvSpPr>
        <p:spPr/>
        <p:txBody>
          <a:bodyPr/>
          <a:lstStyle/>
          <a:p>
            <a:r>
              <a:rPr lang="en-TT" dirty="0"/>
              <a:t>What Are Power Skills?</a:t>
            </a:r>
          </a:p>
        </p:txBody>
      </p:sp>
      <p:sp>
        <p:nvSpPr>
          <p:cNvPr id="3" name="Content Placeholder 2">
            <a:extLst>
              <a:ext uri="{FF2B5EF4-FFF2-40B4-BE49-F238E27FC236}">
                <a16:creationId xmlns:a16="http://schemas.microsoft.com/office/drawing/2014/main" id="{ECF00E7F-7016-29E2-277E-13E6AA0450D9}"/>
              </a:ext>
            </a:extLst>
          </p:cNvPr>
          <p:cNvSpPr>
            <a:spLocks noGrp="1"/>
          </p:cNvSpPr>
          <p:nvPr>
            <p:ph idx="1"/>
          </p:nvPr>
        </p:nvSpPr>
        <p:spPr>
          <a:xfrm>
            <a:off x="838200" y="1253331"/>
            <a:ext cx="10515600" cy="4351338"/>
          </a:xfrm>
        </p:spPr>
        <p:txBody>
          <a:bodyPr/>
          <a:lstStyle/>
          <a:p>
            <a:r>
              <a:rPr lang="en-US" dirty="0"/>
              <a:t>PMI (2022) defines power skills </a:t>
            </a:r>
            <a:r>
              <a:rPr lang="en-US" b="1" dirty="0">
                <a:solidFill>
                  <a:srgbClr val="FF0000"/>
                </a:solidFill>
              </a:rPr>
              <a:t>as abilities and behaviors that facilitate working with others</a:t>
            </a:r>
            <a:r>
              <a:rPr lang="en-US" dirty="0"/>
              <a:t> and help project professionals to succeed in the workplace. </a:t>
            </a:r>
          </a:p>
          <a:p>
            <a:r>
              <a:rPr lang="en-US" dirty="0"/>
              <a:t>Some individuals and other organizations also refer to them as “soft skills” or “interpersonal skills.”</a:t>
            </a:r>
            <a:endParaRPr lang="en-TT" dirty="0"/>
          </a:p>
        </p:txBody>
      </p:sp>
      <p:pic>
        <p:nvPicPr>
          <p:cNvPr id="5" name="Picture 4">
            <a:extLst>
              <a:ext uri="{FF2B5EF4-FFF2-40B4-BE49-F238E27FC236}">
                <a16:creationId xmlns:a16="http://schemas.microsoft.com/office/drawing/2014/main" id="{DFD423A6-2BF5-D672-5156-CEBAF279E4AC}"/>
              </a:ext>
            </a:extLst>
          </p:cNvPr>
          <p:cNvPicPr>
            <a:picLocks noChangeAspect="1"/>
          </p:cNvPicPr>
          <p:nvPr/>
        </p:nvPicPr>
        <p:blipFill>
          <a:blip r:embed="rId2"/>
          <a:stretch>
            <a:fillRect/>
          </a:stretch>
        </p:blipFill>
        <p:spPr>
          <a:xfrm>
            <a:off x="1917867" y="3429000"/>
            <a:ext cx="7708440" cy="2945167"/>
          </a:xfrm>
          <a:prstGeom prst="rect">
            <a:avLst/>
          </a:prstGeom>
        </p:spPr>
      </p:pic>
      <p:sp>
        <p:nvSpPr>
          <p:cNvPr id="7" name="TextBox 6">
            <a:extLst>
              <a:ext uri="{FF2B5EF4-FFF2-40B4-BE49-F238E27FC236}">
                <a16:creationId xmlns:a16="http://schemas.microsoft.com/office/drawing/2014/main" id="{8002CBE3-BE0B-AC95-4DAE-CA615EBFF488}"/>
              </a:ext>
            </a:extLst>
          </p:cNvPr>
          <p:cNvSpPr txBox="1"/>
          <p:nvPr/>
        </p:nvSpPr>
        <p:spPr>
          <a:xfrm>
            <a:off x="982584" y="6403012"/>
            <a:ext cx="1050402" cy="338554"/>
          </a:xfrm>
          <a:prstGeom prst="rect">
            <a:avLst/>
          </a:prstGeom>
          <a:noFill/>
        </p:spPr>
        <p:txBody>
          <a:bodyPr wrap="square">
            <a:spAutoFit/>
          </a:bodyPr>
          <a:lstStyle/>
          <a:p>
            <a:r>
              <a:rPr lang="en-TT" sz="1600" dirty="0">
                <a:hlinkClick r:id="rId3"/>
              </a:rPr>
              <a:t>PMI 2022</a:t>
            </a:r>
            <a:endParaRPr lang="en-TT" sz="1600" dirty="0"/>
          </a:p>
        </p:txBody>
      </p:sp>
    </p:spTree>
    <p:extLst>
      <p:ext uri="{BB962C8B-B14F-4D97-AF65-F5344CB8AC3E}">
        <p14:creationId xmlns:p14="http://schemas.microsoft.com/office/powerpoint/2010/main" val="2225964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102763" y="782470"/>
            <a:ext cx="9089238" cy="2387600"/>
          </a:xfrm>
        </p:spPr>
        <p:txBody>
          <a:bodyPr>
            <a:normAutofit/>
          </a:bodyPr>
          <a:lstStyle/>
          <a:p>
            <a:r>
              <a:rPr lang="en-GB" dirty="0">
                <a:solidFill>
                  <a:srgbClr val="061D48"/>
                </a:solidFill>
              </a:rPr>
              <a:t>BREAK</a:t>
            </a: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010665" y="3327590"/>
            <a:ext cx="9828212" cy="1655762"/>
          </a:xfrm>
        </p:spPr>
        <p:txBody>
          <a:bodyPr>
            <a:noAutofit/>
          </a:bodyPr>
          <a:lstStyle/>
          <a:p>
            <a:r>
              <a:rPr lang="en-GB" sz="2800" dirty="0"/>
              <a:t>Take a 10 minute break, after the break…</a:t>
            </a:r>
          </a:p>
          <a:p>
            <a:endParaRPr lang="en-GB" sz="2800" dirty="0"/>
          </a:p>
          <a:p>
            <a:endParaRPr lang="en-GB" sz="2800" dirty="0"/>
          </a:p>
          <a:p>
            <a:endParaRPr lang="en-GB" sz="2800" dirty="0"/>
          </a:p>
        </p:txBody>
      </p:sp>
      <p:pic>
        <p:nvPicPr>
          <p:cNvPr id="6" name="Graphic 5" descr="Coffee with solid fill">
            <a:extLst>
              <a:ext uri="{FF2B5EF4-FFF2-40B4-BE49-F238E27FC236}">
                <a16:creationId xmlns:a16="http://schemas.microsoft.com/office/drawing/2014/main" id="{27A5423F-6C18-463A-A586-75488D9C8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622" y="1764668"/>
            <a:ext cx="1812902" cy="1812902"/>
          </a:xfrm>
          <a:prstGeom prst="rect">
            <a:avLst/>
          </a:prstGeom>
        </p:spPr>
      </p:pic>
    </p:spTree>
    <p:extLst>
      <p:ext uri="{BB962C8B-B14F-4D97-AF65-F5344CB8AC3E}">
        <p14:creationId xmlns:p14="http://schemas.microsoft.com/office/powerpoint/2010/main" val="2106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48E0-70D1-4F2E-A267-B113B7200034}"/>
              </a:ext>
            </a:extLst>
          </p:cNvPr>
          <p:cNvSpPr>
            <a:spLocks noGrp="1"/>
          </p:cNvSpPr>
          <p:nvPr>
            <p:ph type="ctrTitle"/>
          </p:nvPr>
        </p:nvSpPr>
        <p:spPr/>
        <p:txBody>
          <a:bodyPr>
            <a:normAutofit fontScale="90000"/>
          </a:bodyPr>
          <a:lstStyle/>
          <a:p>
            <a:br>
              <a:rPr lang="en-TT" dirty="0"/>
            </a:br>
            <a:r>
              <a:rPr lang="en-TT" sz="6700" dirty="0"/>
              <a:t>Project Start Up </a:t>
            </a:r>
            <a:br>
              <a:rPr lang="en-TT" dirty="0"/>
            </a:br>
            <a:endParaRPr lang="en-TT" dirty="0"/>
          </a:p>
        </p:txBody>
      </p:sp>
      <p:sp>
        <p:nvSpPr>
          <p:cNvPr id="3" name="Subtitle 2">
            <a:extLst>
              <a:ext uri="{FF2B5EF4-FFF2-40B4-BE49-F238E27FC236}">
                <a16:creationId xmlns:a16="http://schemas.microsoft.com/office/drawing/2014/main" id="{40D4D426-59E6-417E-9CDA-BF1000453792}"/>
              </a:ext>
            </a:extLst>
          </p:cNvPr>
          <p:cNvSpPr>
            <a:spLocks noGrp="1"/>
          </p:cNvSpPr>
          <p:nvPr>
            <p:ph type="subTitle" idx="1"/>
          </p:nvPr>
        </p:nvSpPr>
        <p:spPr/>
        <p:txBody>
          <a:bodyPr>
            <a:normAutofit lnSpcReduction="10000"/>
          </a:bodyPr>
          <a:lstStyle/>
          <a:p>
            <a:r>
              <a:rPr lang="en-TT" dirty="0"/>
              <a:t>Setting Project Objectives</a:t>
            </a:r>
          </a:p>
          <a:p>
            <a:r>
              <a:rPr lang="en-TT" dirty="0"/>
              <a:t>Stakeholder Management</a:t>
            </a:r>
          </a:p>
          <a:p>
            <a:r>
              <a:rPr lang="en-TT" dirty="0"/>
              <a:t>Identifying Risks</a:t>
            </a:r>
          </a:p>
          <a:p>
            <a:r>
              <a:rPr lang="en-TT" dirty="0"/>
              <a:t>Project Charter</a:t>
            </a:r>
          </a:p>
        </p:txBody>
      </p:sp>
    </p:spTree>
    <p:extLst>
      <p:ext uri="{BB962C8B-B14F-4D97-AF65-F5344CB8AC3E}">
        <p14:creationId xmlns:p14="http://schemas.microsoft.com/office/powerpoint/2010/main" val="1290434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2F98-B25B-4D67-847C-5079A2B86D70}"/>
              </a:ext>
            </a:extLst>
          </p:cNvPr>
          <p:cNvSpPr>
            <a:spLocks noGrp="1"/>
          </p:cNvSpPr>
          <p:nvPr>
            <p:ph type="title"/>
          </p:nvPr>
        </p:nvSpPr>
        <p:spPr>
          <a:xfrm>
            <a:off x="4749067" y="191191"/>
            <a:ext cx="4313971" cy="1325562"/>
          </a:xfrm>
        </p:spPr>
        <p:txBody>
          <a:bodyPr/>
          <a:lstStyle/>
          <a:p>
            <a:r>
              <a:rPr lang="en-GB" dirty="0"/>
              <a:t>Project Start Up</a:t>
            </a:r>
          </a:p>
        </p:txBody>
      </p:sp>
      <p:sp>
        <p:nvSpPr>
          <p:cNvPr id="3" name="Content Placeholder 2">
            <a:extLst>
              <a:ext uri="{FF2B5EF4-FFF2-40B4-BE49-F238E27FC236}">
                <a16:creationId xmlns:a16="http://schemas.microsoft.com/office/drawing/2014/main" id="{6427B878-4110-42DB-A7DC-EDFF41AA68FB}"/>
              </a:ext>
            </a:extLst>
          </p:cNvPr>
          <p:cNvSpPr>
            <a:spLocks noGrp="1"/>
          </p:cNvSpPr>
          <p:nvPr>
            <p:ph idx="1"/>
          </p:nvPr>
        </p:nvSpPr>
        <p:spPr>
          <a:xfrm>
            <a:off x="838200" y="1558330"/>
            <a:ext cx="9587400" cy="5560775"/>
          </a:xfrm>
        </p:spPr>
        <p:txBody>
          <a:bodyPr>
            <a:normAutofit/>
          </a:bodyPr>
          <a:lstStyle/>
          <a:p>
            <a:pPr marL="0" indent="0">
              <a:lnSpc>
                <a:spcPct val="120000"/>
              </a:lnSpc>
              <a:spcBef>
                <a:spcPts val="0"/>
              </a:spcBef>
              <a:spcAft>
                <a:spcPts val="200"/>
              </a:spcAft>
              <a:buNone/>
            </a:pPr>
            <a:r>
              <a:rPr lang="en-US" b="1" dirty="0">
                <a:latin typeface="Raleway" panose="020B0503030101060003" pitchFamily="34" charset="0"/>
              </a:rPr>
              <a:t>Why/what is the project?</a:t>
            </a:r>
          </a:p>
          <a:p>
            <a:pPr>
              <a:lnSpc>
                <a:spcPct val="120000"/>
              </a:lnSpc>
              <a:spcBef>
                <a:spcPts val="0"/>
              </a:spcBef>
              <a:spcAft>
                <a:spcPts val="200"/>
              </a:spcAft>
            </a:pPr>
            <a:r>
              <a:rPr lang="en-US" dirty="0">
                <a:latin typeface="Raleway" panose="020B0503030101060003" pitchFamily="34" charset="0"/>
              </a:rPr>
              <a:t>Project can be anything and any size</a:t>
            </a:r>
          </a:p>
          <a:p>
            <a:pPr>
              <a:lnSpc>
                <a:spcPct val="120000"/>
              </a:lnSpc>
              <a:spcBef>
                <a:spcPts val="0"/>
              </a:spcBef>
              <a:spcAft>
                <a:spcPts val="200"/>
              </a:spcAft>
            </a:pPr>
            <a:r>
              <a:rPr lang="en-US" dirty="0">
                <a:latin typeface="Raleway" panose="020B0503030101060003" pitchFamily="34" charset="0"/>
              </a:rPr>
              <a:t>Internal or external customer based projects</a:t>
            </a:r>
          </a:p>
          <a:p>
            <a:pPr marL="0" indent="0">
              <a:lnSpc>
                <a:spcPct val="120000"/>
              </a:lnSpc>
              <a:spcBef>
                <a:spcPts val="0"/>
              </a:spcBef>
              <a:spcAft>
                <a:spcPts val="200"/>
              </a:spcAft>
              <a:buNone/>
            </a:pPr>
            <a:r>
              <a:rPr lang="en-US" b="1" dirty="0">
                <a:latin typeface="Raleway" panose="020B0503030101060003" pitchFamily="34" charset="0"/>
              </a:rPr>
              <a:t>Important in this stage…</a:t>
            </a:r>
          </a:p>
          <a:p>
            <a:pPr>
              <a:lnSpc>
                <a:spcPct val="120000"/>
              </a:lnSpc>
              <a:spcBef>
                <a:spcPts val="0"/>
              </a:spcBef>
              <a:spcAft>
                <a:spcPts val="200"/>
              </a:spcAft>
            </a:pPr>
            <a:r>
              <a:rPr lang="en-US" b="1" dirty="0">
                <a:latin typeface="Raleway" panose="020B0503030101060003" pitchFamily="34" charset="0"/>
              </a:rPr>
              <a:t>Project specification and requirements</a:t>
            </a:r>
          </a:p>
          <a:p>
            <a:pPr lvl="1">
              <a:lnSpc>
                <a:spcPct val="120000"/>
              </a:lnSpc>
              <a:spcBef>
                <a:spcPts val="0"/>
              </a:spcBef>
              <a:spcAft>
                <a:spcPts val="200"/>
              </a:spcAft>
            </a:pPr>
            <a:r>
              <a:rPr lang="en-US" dirty="0">
                <a:latin typeface="Raleway" panose="020B0503030101060003" pitchFamily="34" charset="0"/>
              </a:rPr>
              <a:t>Better the specification, better the project outcome</a:t>
            </a:r>
          </a:p>
          <a:p>
            <a:pPr lvl="1">
              <a:lnSpc>
                <a:spcPct val="120000"/>
              </a:lnSpc>
              <a:spcBef>
                <a:spcPts val="0"/>
              </a:spcBef>
              <a:spcAft>
                <a:spcPts val="200"/>
              </a:spcAft>
            </a:pPr>
            <a:r>
              <a:rPr lang="en-US" dirty="0">
                <a:latin typeface="Raleway" panose="020B0503030101060003" pitchFamily="34" charset="0"/>
              </a:rPr>
              <a:t>Timing and deliverables</a:t>
            </a:r>
          </a:p>
          <a:p>
            <a:pPr>
              <a:lnSpc>
                <a:spcPct val="120000"/>
              </a:lnSpc>
              <a:spcBef>
                <a:spcPts val="0"/>
              </a:spcBef>
              <a:spcAft>
                <a:spcPts val="200"/>
              </a:spcAft>
            </a:pPr>
            <a:r>
              <a:rPr lang="en-US" b="1" dirty="0">
                <a:latin typeface="Raleway" panose="020B0503030101060003" pitchFamily="34" charset="0"/>
              </a:rPr>
              <a:t>Identification of stakeholders</a:t>
            </a:r>
          </a:p>
          <a:p>
            <a:pPr>
              <a:lnSpc>
                <a:spcPct val="120000"/>
              </a:lnSpc>
              <a:spcBef>
                <a:spcPts val="0"/>
              </a:spcBef>
              <a:spcAft>
                <a:spcPts val="200"/>
              </a:spcAft>
            </a:pPr>
            <a:r>
              <a:rPr lang="en-US" b="1" dirty="0">
                <a:latin typeface="Raleway" panose="020B0503030101060003" pitchFamily="34" charset="0"/>
              </a:rPr>
              <a:t>Overall project risk</a:t>
            </a:r>
          </a:p>
        </p:txBody>
      </p:sp>
      <p:grpSp>
        <p:nvGrpSpPr>
          <p:cNvPr id="4" name="Group 3" descr="Project Start Up, Integrated Planning, Managing Deployment, and Monitoring &amp; controlling processes and Project Close">
            <a:extLst>
              <a:ext uri="{FF2B5EF4-FFF2-40B4-BE49-F238E27FC236}">
                <a16:creationId xmlns:a16="http://schemas.microsoft.com/office/drawing/2014/main" id="{3965CE9A-00D6-492D-BE9B-996835EAF40B}"/>
              </a:ext>
            </a:extLst>
          </p:cNvPr>
          <p:cNvGrpSpPr/>
          <p:nvPr/>
        </p:nvGrpSpPr>
        <p:grpSpPr>
          <a:xfrm>
            <a:off x="1650639" y="36711"/>
            <a:ext cx="2930892" cy="1540080"/>
            <a:chOff x="1243378" y="2216740"/>
            <a:chExt cx="4802329" cy="2335351"/>
          </a:xfrm>
        </p:grpSpPr>
        <p:pic>
          <p:nvPicPr>
            <p:cNvPr id="13" name="Picture 12" descr="Project">
              <a:extLst>
                <a:ext uri="{FF2B5EF4-FFF2-40B4-BE49-F238E27FC236}">
                  <a16:creationId xmlns:a16="http://schemas.microsoft.com/office/drawing/2014/main" id="{130464B2-179B-4765-AA25-78D650ED5948}"/>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14" name="Group 13" descr="Planning Processes">
              <a:extLst>
                <a:ext uri="{FF2B5EF4-FFF2-40B4-BE49-F238E27FC236}">
                  <a16:creationId xmlns:a16="http://schemas.microsoft.com/office/drawing/2014/main" id="{869B6F89-C2B9-4CE5-8AF5-A1511064F962}"/>
                </a:ext>
              </a:extLst>
            </p:cNvPr>
            <p:cNvGrpSpPr/>
            <p:nvPr/>
          </p:nvGrpSpPr>
          <p:grpSpPr>
            <a:xfrm>
              <a:off x="2851772" y="2646872"/>
              <a:ext cx="1854261" cy="1001136"/>
              <a:chOff x="5187376" y="2352226"/>
              <a:chExt cx="3187962" cy="2335441"/>
            </a:xfrm>
          </p:grpSpPr>
          <p:pic>
            <p:nvPicPr>
              <p:cNvPr id="15" name="Picture 14">
                <a:extLst>
                  <a:ext uri="{FF2B5EF4-FFF2-40B4-BE49-F238E27FC236}">
                    <a16:creationId xmlns:a16="http://schemas.microsoft.com/office/drawing/2014/main" id="{CF41CBB0-FC8B-46CB-BB93-BCEB5AF367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16" name="TextBox 15">
                <a:extLst>
                  <a:ext uri="{FF2B5EF4-FFF2-40B4-BE49-F238E27FC236}">
                    <a16:creationId xmlns:a16="http://schemas.microsoft.com/office/drawing/2014/main" id="{B537B375-FD19-41E2-BF4D-F77AF3D89EFF}"/>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17" name="Group 16" descr="Executing Processes">
              <a:extLst>
                <a:ext uri="{FF2B5EF4-FFF2-40B4-BE49-F238E27FC236}">
                  <a16:creationId xmlns:a16="http://schemas.microsoft.com/office/drawing/2014/main" id="{AB7A86BC-7847-4C34-ACB6-8C62A39871F0}"/>
                </a:ext>
              </a:extLst>
            </p:cNvPr>
            <p:cNvGrpSpPr/>
            <p:nvPr/>
          </p:nvGrpSpPr>
          <p:grpSpPr>
            <a:xfrm>
              <a:off x="2814937" y="3476111"/>
              <a:ext cx="1715084" cy="1000265"/>
              <a:chOff x="4963006" y="4239445"/>
              <a:chExt cx="2948680" cy="2333415"/>
            </a:xfrm>
          </p:grpSpPr>
          <p:pic>
            <p:nvPicPr>
              <p:cNvPr id="18" name="Picture 17">
                <a:extLst>
                  <a:ext uri="{FF2B5EF4-FFF2-40B4-BE49-F238E27FC236}">
                    <a16:creationId xmlns:a16="http://schemas.microsoft.com/office/drawing/2014/main" id="{D6AD3DF7-2ACC-4F04-84B4-495566957A3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9" name="TextBox 18">
                <a:extLst>
                  <a:ext uri="{FF2B5EF4-FFF2-40B4-BE49-F238E27FC236}">
                    <a16:creationId xmlns:a16="http://schemas.microsoft.com/office/drawing/2014/main" id="{9F2C61BD-4B2D-4254-BB33-8F821B893F59}"/>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20" name="Group 19" descr="Initiating Processes">
              <a:extLst>
                <a:ext uri="{FF2B5EF4-FFF2-40B4-BE49-F238E27FC236}">
                  <a16:creationId xmlns:a16="http://schemas.microsoft.com/office/drawing/2014/main" id="{0494A695-0FBA-480D-80C7-7110D92B5C1F}"/>
                </a:ext>
              </a:extLst>
            </p:cNvPr>
            <p:cNvGrpSpPr/>
            <p:nvPr/>
          </p:nvGrpSpPr>
          <p:grpSpPr>
            <a:xfrm>
              <a:off x="1243378" y="2793164"/>
              <a:ext cx="1608395" cy="1116660"/>
              <a:chOff x="2480216" y="2727861"/>
              <a:chExt cx="2765254" cy="2604929"/>
            </a:xfrm>
          </p:grpSpPr>
          <p:sp>
            <p:nvSpPr>
              <p:cNvPr id="21" name="Arrow: Right 20">
                <a:extLst>
                  <a:ext uri="{FF2B5EF4-FFF2-40B4-BE49-F238E27FC236}">
                    <a16:creationId xmlns:a16="http://schemas.microsoft.com/office/drawing/2014/main" id="{FEFA0C5F-C194-41B8-8B5F-A9E963751B44}"/>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22" name="TextBox 21">
                <a:extLst>
                  <a:ext uri="{FF2B5EF4-FFF2-40B4-BE49-F238E27FC236}">
                    <a16:creationId xmlns:a16="http://schemas.microsoft.com/office/drawing/2014/main" id="{022481F8-EC99-47CE-AAD3-25E44A3962C6}"/>
                  </a:ext>
                </a:extLst>
              </p:cNvPr>
              <p:cNvSpPr txBox="1"/>
              <p:nvPr/>
            </p:nvSpPr>
            <p:spPr>
              <a:xfrm>
                <a:off x="2480216" y="3302925"/>
                <a:ext cx="2308605" cy="1415350"/>
              </a:xfrm>
              <a:prstGeom prst="rect">
                <a:avLst/>
              </a:prstGeom>
              <a:noFill/>
            </p:spPr>
            <p:txBody>
              <a:bodyPr wrap="square" rtlCol="0">
                <a:spAutoFit/>
              </a:bodyPr>
              <a:lstStyle/>
              <a:p>
                <a:pPr algn="ctr"/>
                <a:r>
                  <a:rPr lang="en-GB" sz="1000" b="1" dirty="0">
                    <a:solidFill>
                      <a:srgbClr val="FFFFFF"/>
                    </a:solidFill>
                    <a:latin typeface="Raleway" panose="020B0503030101060003" pitchFamily="34" charset="0"/>
                  </a:rPr>
                  <a:t>Project Start Up</a:t>
                </a:r>
              </a:p>
            </p:txBody>
          </p:sp>
        </p:grpSp>
        <p:grpSp>
          <p:nvGrpSpPr>
            <p:cNvPr id="23" name="Group 22" descr="Closing processes">
              <a:extLst>
                <a:ext uri="{FF2B5EF4-FFF2-40B4-BE49-F238E27FC236}">
                  <a16:creationId xmlns:a16="http://schemas.microsoft.com/office/drawing/2014/main" id="{2BF8DCA2-F5B0-4F33-8DF0-45E36DA74E5A}"/>
                </a:ext>
              </a:extLst>
            </p:cNvPr>
            <p:cNvGrpSpPr/>
            <p:nvPr/>
          </p:nvGrpSpPr>
          <p:grpSpPr>
            <a:xfrm>
              <a:off x="4675670" y="3026334"/>
              <a:ext cx="1370037" cy="764356"/>
              <a:chOff x="8179688" y="3214453"/>
              <a:chExt cx="2355448" cy="1783080"/>
            </a:xfrm>
          </p:grpSpPr>
          <p:sp>
            <p:nvSpPr>
              <p:cNvPr id="24" name="Arrow: Right 23" descr="Closing processes">
                <a:extLst>
                  <a:ext uri="{FF2B5EF4-FFF2-40B4-BE49-F238E27FC236}">
                    <a16:creationId xmlns:a16="http://schemas.microsoft.com/office/drawing/2014/main" id="{2669437D-6F06-4C98-B4AC-FD1F1A2B09FC}"/>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25" name="TextBox 24" descr="Closing processes">
                <a:extLst>
                  <a:ext uri="{FF2B5EF4-FFF2-40B4-BE49-F238E27FC236}">
                    <a16:creationId xmlns:a16="http://schemas.microsoft.com/office/drawing/2014/main" id="{354AE988-FDDE-4E8B-9FF4-46C5A0BD418B}"/>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26" name="TextBox 25">
              <a:extLst>
                <a:ext uri="{FF2B5EF4-FFF2-40B4-BE49-F238E27FC236}">
                  <a16:creationId xmlns:a16="http://schemas.microsoft.com/office/drawing/2014/main" id="{F6662754-3544-4ABB-A0B6-7C89E145491B}"/>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
        <p:nvSpPr>
          <p:cNvPr id="5" name="Arrow: Right 4">
            <a:extLst>
              <a:ext uri="{FF2B5EF4-FFF2-40B4-BE49-F238E27FC236}">
                <a16:creationId xmlns:a16="http://schemas.microsoft.com/office/drawing/2014/main" id="{6B4ACA98-8C64-4DA9-8749-78735E275794}"/>
              </a:ext>
              <a:ext uri="{C183D7F6-B498-43B3-948B-1728B52AA6E4}">
                <adec:decorative xmlns:adec="http://schemas.microsoft.com/office/drawing/2017/decorative" val="1"/>
              </a:ext>
            </a:extLst>
          </p:cNvPr>
          <p:cNvSpPr/>
          <p:nvPr/>
        </p:nvSpPr>
        <p:spPr>
          <a:xfrm>
            <a:off x="7604502" y="5662047"/>
            <a:ext cx="1141708" cy="712922"/>
          </a:xfrm>
          <a:prstGeom prst="rightArrow">
            <a:avLst/>
          </a:prstGeom>
          <a:solidFill>
            <a:srgbClr val="061D48"/>
          </a:solidFill>
          <a:ln>
            <a:solidFill>
              <a:srgbClr val="061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B4FBE7A-7F04-44CF-8BD2-E592624D7473}"/>
              </a:ext>
            </a:extLst>
          </p:cNvPr>
          <p:cNvSpPr txBox="1"/>
          <p:nvPr/>
        </p:nvSpPr>
        <p:spPr>
          <a:xfrm>
            <a:off x="8804001" y="5621379"/>
            <a:ext cx="2297951" cy="1200329"/>
          </a:xfrm>
          <a:prstGeom prst="rect">
            <a:avLst/>
          </a:prstGeom>
          <a:noFill/>
        </p:spPr>
        <p:txBody>
          <a:bodyPr wrap="square" rtlCol="0">
            <a:spAutoFit/>
          </a:bodyPr>
          <a:lstStyle/>
          <a:p>
            <a:r>
              <a:rPr lang="en-GB" sz="2400" b="1" dirty="0"/>
              <a:t>Main output: </a:t>
            </a:r>
            <a:r>
              <a:rPr lang="en-GB" sz="2400" dirty="0"/>
              <a:t>Project Charter</a:t>
            </a:r>
          </a:p>
        </p:txBody>
      </p:sp>
    </p:spTree>
    <p:extLst>
      <p:ext uri="{BB962C8B-B14F-4D97-AF65-F5344CB8AC3E}">
        <p14:creationId xmlns:p14="http://schemas.microsoft.com/office/powerpoint/2010/main" val="210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9FDC-A81D-4399-82A3-B803DD57CF1D}"/>
              </a:ext>
            </a:extLst>
          </p:cNvPr>
          <p:cNvSpPr>
            <a:spLocks noGrp="1"/>
          </p:cNvSpPr>
          <p:nvPr>
            <p:ph type="ctrTitle"/>
          </p:nvPr>
        </p:nvSpPr>
        <p:spPr/>
        <p:txBody>
          <a:bodyPr/>
          <a:lstStyle/>
          <a:p>
            <a:r>
              <a:rPr lang="en-TT" dirty="0"/>
              <a:t>Setting Project Objectives</a:t>
            </a:r>
          </a:p>
        </p:txBody>
      </p:sp>
      <p:sp>
        <p:nvSpPr>
          <p:cNvPr id="3" name="Subtitle 2">
            <a:extLst>
              <a:ext uri="{FF2B5EF4-FFF2-40B4-BE49-F238E27FC236}">
                <a16:creationId xmlns:a16="http://schemas.microsoft.com/office/drawing/2014/main" id="{C251B349-010E-4536-AECB-51A27FEEEF1E}"/>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399367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6ECD9A-DB62-497E-91D6-FE21E8CD1059}"/>
              </a:ext>
            </a:extLst>
          </p:cNvPr>
          <p:cNvSpPr>
            <a:spLocks noGrp="1"/>
          </p:cNvSpPr>
          <p:nvPr>
            <p:ph type="title"/>
          </p:nvPr>
        </p:nvSpPr>
        <p:spPr>
          <a:xfrm>
            <a:off x="928635" y="102423"/>
            <a:ext cx="8918750" cy="1325563"/>
          </a:xfrm>
        </p:spPr>
        <p:txBody>
          <a:bodyPr>
            <a:noAutofit/>
          </a:bodyPr>
          <a:lstStyle/>
          <a:p>
            <a:r>
              <a:rPr lang="en-GB" sz="4000" dirty="0"/>
              <a:t>Project specification: Objectives</a:t>
            </a:r>
          </a:p>
        </p:txBody>
      </p:sp>
      <p:sp>
        <p:nvSpPr>
          <p:cNvPr id="3" name="Content Placeholder 2">
            <a:extLst>
              <a:ext uri="{FF2B5EF4-FFF2-40B4-BE49-F238E27FC236}">
                <a16:creationId xmlns:a16="http://schemas.microsoft.com/office/drawing/2014/main" id="{D62015FC-2E1F-4286-939A-5CF0BF9B3EA3}"/>
              </a:ext>
            </a:extLst>
          </p:cNvPr>
          <p:cNvSpPr>
            <a:spLocks noGrp="1"/>
          </p:cNvSpPr>
          <p:nvPr>
            <p:ph idx="1"/>
          </p:nvPr>
        </p:nvSpPr>
        <p:spPr>
          <a:xfrm>
            <a:off x="747765" y="1416040"/>
            <a:ext cx="10515600" cy="5441959"/>
          </a:xfrm>
        </p:spPr>
        <p:txBody>
          <a:bodyPr>
            <a:noAutofit/>
          </a:bodyPr>
          <a:lstStyle/>
          <a:p>
            <a:r>
              <a:rPr lang="en-US" sz="2400" dirty="0"/>
              <a:t>The overall goal of the project should be clearly specified and </a:t>
            </a:r>
            <a:r>
              <a:rPr lang="en-US" sz="2400" dirty="0" err="1"/>
              <a:t>recognised</a:t>
            </a:r>
            <a:r>
              <a:rPr lang="en-US" sz="2400" dirty="0"/>
              <a:t> by all stakeholders involved in the project</a:t>
            </a:r>
          </a:p>
          <a:p>
            <a:r>
              <a:rPr lang="en-US" sz="2400" dirty="0"/>
              <a:t>An objective is:</a:t>
            </a:r>
          </a:p>
          <a:p>
            <a:pPr lvl="1"/>
            <a:r>
              <a:rPr lang="en-US" sz="2000" dirty="0"/>
              <a:t>a statement of results to be achieved</a:t>
            </a:r>
          </a:p>
          <a:p>
            <a:pPr lvl="1"/>
            <a:r>
              <a:rPr lang="en-US" sz="2000" dirty="0"/>
              <a:t>time based</a:t>
            </a:r>
          </a:p>
          <a:p>
            <a:pPr lvl="1"/>
            <a:r>
              <a:rPr lang="en-US" sz="2000" dirty="0"/>
              <a:t>with conditions specified</a:t>
            </a:r>
            <a:br>
              <a:rPr lang="en-US" sz="2000" dirty="0"/>
            </a:br>
            <a:endParaRPr lang="en-US" sz="2000" dirty="0"/>
          </a:p>
          <a:p>
            <a:pPr>
              <a:lnSpc>
                <a:spcPct val="120000"/>
              </a:lnSpc>
              <a:spcBef>
                <a:spcPts val="0"/>
              </a:spcBef>
            </a:pPr>
            <a:r>
              <a:rPr lang="en-US" sz="3200" b="1" dirty="0">
                <a:solidFill>
                  <a:srgbClr val="C00000"/>
                </a:solidFill>
              </a:rPr>
              <a:t>S</a:t>
            </a:r>
            <a:r>
              <a:rPr lang="en-US" sz="2400" dirty="0"/>
              <a:t>PECIFIC		</a:t>
            </a:r>
          </a:p>
          <a:p>
            <a:pPr>
              <a:lnSpc>
                <a:spcPct val="120000"/>
              </a:lnSpc>
              <a:spcBef>
                <a:spcPts val="0"/>
              </a:spcBef>
            </a:pPr>
            <a:r>
              <a:rPr lang="en-US" sz="3200" b="1" dirty="0">
                <a:solidFill>
                  <a:srgbClr val="45B4FF"/>
                </a:solidFill>
              </a:rPr>
              <a:t>M</a:t>
            </a:r>
            <a:r>
              <a:rPr lang="en-US" sz="2400" dirty="0"/>
              <a:t>EASURABLE		</a:t>
            </a:r>
          </a:p>
          <a:p>
            <a:pPr>
              <a:lnSpc>
                <a:spcPct val="120000"/>
              </a:lnSpc>
              <a:spcBef>
                <a:spcPts val="0"/>
              </a:spcBef>
            </a:pPr>
            <a:r>
              <a:rPr lang="en-US" sz="3200" b="1" dirty="0">
                <a:solidFill>
                  <a:srgbClr val="00B050"/>
                </a:solidFill>
              </a:rPr>
              <a:t>A</a:t>
            </a:r>
            <a:r>
              <a:rPr lang="en-US" sz="2400" dirty="0"/>
              <a:t>CTIVITY and </a:t>
            </a:r>
            <a:r>
              <a:rPr lang="en-US" sz="3200" b="1" dirty="0">
                <a:solidFill>
                  <a:srgbClr val="00B050"/>
                </a:solidFill>
              </a:rPr>
              <a:t>A</a:t>
            </a:r>
            <a:r>
              <a:rPr lang="en-US" sz="2400" dirty="0"/>
              <a:t>CHIEVEMENT BASED</a:t>
            </a:r>
          </a:p>
          <a:p>
            <a:pPr>
              <a:lnSpc>
                <a:spcPct val="120000"/>
              </a:lnSpc>
              <a:spcBef>
                <a:spcPts val="0"/>
              </a:spcBef>
            </a:pPr>
            <a:r>
              <a:rPr lang="en-US" sz="3200" b="1" dirty="0">
                <a:solidFill>
                  <a:schemeClr val="tx1">
                    <a:lumMod val="50000"/>
                    <a:lumOff val="50000"/>
                  </a:schemeClr>
                </a:solidFill>
              </a:rPr>
              <a:t>R</a:t>
            </a:r>
            <a:r>
              <a:rPr lang="en-US" sz="2400" dirty="0"/>
              <a:t>EALISTIC and </a:t>
            </a:r>
            <a:r>
              <a:rPr lang="en-US" sz="3200" b="1" dirty="0">
                <a:solidFill>
                  <a:schemeClr val="tx1">
                    <a:lumMod val="50000"/>
                    <a:lumOff val="50000"/>
                  </a:schemeClr>
                </a:solidFill>
              </a:rPr>
              <a:t>R</a:t>
            </a:r>
            <a:r>
              <a:rPr lang="en-US" sz="2400" dirty="0"/>
              <a:t>ELEVANT	</a:t>
            </a:r>
          </a:p>
          <a:p>
            <a:pPr>
              <a:lnSpc>
                <a:spcPct val="120000"/>
              </a:lnSpc>
              <a:spcBef>
                <a:spcPts val="0"/>
              </a:spcBef>
            </a:pPr>
            <a:r>
              <a:rPr lang="en-US" sz="3200" b="1" dirty="0">
                <a:solidFill>
                  <a:schemeClr val="accent6">
                    <a:lumMod val="50000"/>
                  </a:schemeClr>
                </a:solidFill>
              </a:rPr>
              <a:t>T</a:t>
            </a:r>
            <a:r>
              <a:rPr lang="en-US" sz="2400" dirty="0"/>
              <a:t>IMED</a:t>
            </a:r>
          </a:p>
          <a:p>
            <a:pPr marL="0" indent="0">
              <a:buNone/>
            </a:pPr>
            <a:endParaRPr lang="en-GB" sz="2400" dirty="0"/>
          </a:p>
        </p:txBody>
      </p:sp>
      <p:grpSp>
        <p:nvGrpSpPr>
          <p:cNvPr id="29" name="Group 28" descr="Project management triangle time, cost and scope">
            <a:extLst>
              <a:ext uri="{FF2B5EF4-FFF2-40B4-BE49-F238E27FC236}">
                <a16:creationId xmlns:a16="http://schemas.microsoft.com/office/drawing/2014/main" id="{5B3606C7-7678-4143-AF76-9EC308AC8968}"/>
              </a:ext>
            </a:extLst>
          </p:cNvPr>
          <p:cNvGrpSpPr/>
          <p:nvPr/>
        </p:nvGrpSpPr>
        <p:grpSpPr>
          <a:xfrm>
            <a:off x="7166867" y="2795798"/>
            <a:ext cx="4227491" cy="2902756"/>
            <a:chOff x="5784280" y="1767319"/>
            <a:chExt cx="6293186" cy="5090030"/>
          </a:xfrm>
        </p:grpSpPr>
        <p:sp>
          <p:nvSpPr>
            <p:cNvPr id="13" name="Isosceles Triangle 12">
              <a:extLst>
                <a:ext uri="{FF2B5EF4-FFF2-40B4-BE49-F238E27FC236}">
                  <a16:creationId xmlns:a16="http://schemas.microsoft.com/office/drawing/2014/main" id="{E1B12B8E-6C55-458C-8E78-BF2F49CDD22F}"/>
                </a:ext>
              </a:extLst>
            </p:cNvPr>
            <p:cNvSpPr/>
            <p:nvPr/>
          </p:nvSpPr>
          <p:spPr>
            <a:xfrm>
              <a:off x="6818874" y="2827463"/>
              <a:ext cx="4126375" cy="3437681"/>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b="1">
                <a:latin typeface="Raleway" panose="020B0503030101060003" pitchFamily="34" charset="0"/>
              </a:endParaRPr>
            </a:p>
          </p:txBody>
        </p:sp>
        <p:grpSp>
          <p:nvGrpSpPr>
            <p:cNvPr id="14" name="Group 13" descr="Scope">
              <a:extLst>
                <a:ext uri="{FF2B5EF4-FFF2-40B4-BE49-F238E27FC236}">
                  <a16:creationId xmlns:a16="http://schemas.microsoft.com/office/drawing/2014/main" id="{D45F07C3-1209-4A42-9C7D-A7CCA25A898B}"/>
                </a:ext>
              </a:extLst>
            </p:cNvPr>
            <p:cNvGrpSpPr/>
            <p:nvPr/>
          </p:nvGrpSpPr>
          <p:grpSpPr>
            <a:xfrm>
              <a:off x="10867038" y="5502373"/>
              <a:ext cx="1210428" cy="1354976"/>
              <a:chOff x="8295419" y="4726530"/>
              <a:chExt cx="1210428" cy="1354976"/>
            </a:xfrm>
          </p:grpSpPr>
          <p:sp>
            <p:nvSpPr>
              <p:cNvPr id="15" name="TextBox 14">
                <a:extLst>
                  <a:ext uri="{FF2B5EF4-FFF2-40B4-BE49-F238E27FC236}">
                    <a16:creationId xmlns:a16="http://schemas.microsoft.com/office/drawing/2014/main" id="{68DE73FE-E9B1-47AA-A7F1-CAF79417561A}"/>
                  </a:ext>
                </a:extLst>
              </p:cNvPr>
              <p:cNvSpPr txBox="1"/>
              <p:nvPr/>
            </p:nvSpPr>
            <p:spPr>
              <a:xfrm>
                <a:off x="8295419" y="5489302"/>
                <a:ext cx="1210428" cy="592204"/>
              </a:xfrm>
              <a:prstGeom prst="rect">
                <a:avLst/>
              </a:prstGeom>
              <a:noFill/>
            </p:spPr>
            <p:txBody>
              <a:bodyPr wrap="none" rtlCol="0">
                <a:spAutoFit/>
              </a:bodyPr>
              <a:lstStyle/>
              <a:p>
                <a:r>
                  <a:rPr lang="en-GB" b="1" dirty="0">
                    <a:latin typeface="Raleway" panose="020B0503030101060003" pitchFamily="34" charset="0"/>
                  </a:rPr>
                  <a:t>Scope</a:t>
                </a:r>
              </a:p>
            </p:txBody>
          </p:sp>
          <p:pic>
            <p:nvPicPr>
              <p:cNvPr id="16" name="Graphic 15" descr="Target outline">
                <a:extLst>
                  <a:ext uri="{FF2B5EF4-FFF2-40B4-BE49-F238E27FC236}">
                    <a16:creationId xmlns:a16="http://schemas.microsoft.com/office/drawing/2014/main" id="{9764AB89-F6DD-4A6D-BD03-68455704B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3631" y="4726530"/>
                <a:ext cx="919359" cy="919359"/>
              </a:xfrm>
              <a:prstGeom prst="rect">
                <a:avLst/>
              </a:prstGeom>
            </p:spPr>
          </p:pic>
        </p:grpSp>
        <p:grpSp>
          <p:nvGrpSpPr>
            <p:cNvPr id="17" name="Group 16" descr="Cost">
              <a:extLst>
                <a:ext uri="{FF2B5EF4-FFF2-40B4-BE49-F238E27FC236}">
                  <a16:creationId xmlns:a16="http://schemas.microsoft.com/office/drawing/2014/main" id="{8E72DF27-BC2F-4D5C-B0F5-76F27DBBC8F5}"/>
                </a:ext>
              </a:extLst>
            </p:cNvPr>
            <p:cNvGrpSpPr/>
            <p:nvPr/>
          </p:nvGrpSpPr>
          <p:grpSpPr>
            <a:xfrm>
              <a:off x="5784280" y="5502374"/>
              <a:ext cx="953906" cy="1354971"/>
              <a:chOff x="3117976" y="4726532"/>
              <a:chExt cx="953906" cy="1354971"/>
            </a:xfrm>
          </p:grpSpPr>
          <p:sp>
            <p:nvSpPr>
              <p:cNvPr id="18" name="TextBox 17">
                <a:extLst>
                  <a:ext uri="{FF2B5EF4-FFF2-40B4-BE49-F238E27FC236}">
                    <a16:creationId xmlns:a16="http://schemas.microsoft.com/office/drawing/2014/main" id="{025AB9B9-F86C-4D9A-8CCC-446F05394C82}"/>
                  </a:ext>
                </a:extLst>
              </p:cNvPr>
              <p:cNvSpPr txBox="1"/>
              <p:nvPr/>
            </p:nvSpPr>
            <p:spPr>
              <a:xfrm>
                <a:off x="3126415" y="5489299"/>
                <a:ext cx="945467" cy="592204"/>
              </a:xfrm>
              <a:prstGeom prst="rect">
                <a:avLst/>
              </a:prstGeom>
              <a:noFill/>
            </p:spPr>
            <p:txBody>
              <a:bodyPr wrap="none" rtlCol="0">
                <a:spAutoFit/>
              </a:bodyPr>
              <a:lstStyle/>
              <a:p>
                <a:r>
                  <a:rPr lang="en-GB" b="1" dirty="0">
                    <a:latin typeface="Raleway" panose="020B0503030101060003" pitchFamily="34" charset="0"/>
                  </a:rPr>
                  <a:t>Cost</a:t>
                </a:r>
              </a:p>
            </p:txBody>
          </p:sp>
          <p:pic>
            <p:nvPicPr>
              <p:cNvPr id="19" name="Graphic 18" descr="Money outline">
                <a:extLst>
                  <a:ext uri="{FF2B5EF4-FFF2-40B4-BE49-F238E27FC236}">
                    <a16:creationId xmlns:a16="http://schemas.microsoft.com/office/drawing/2014/main" id="{66DD341D-00A2-4043-A127-C2D03BEECB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976" y="4726532"/>
                <a:ext cx="919359" cy="919359"/>
              </a:xfrm>
              <a:prstGeom prst="rect">
                <a:avLst/>
              </a:prstGeom>
            </p:spPr>
          </p:pic>
        </p:grpSp>
        <p:grpSp>
          <p:nvGrpSpPr>
            <p:cNvPr id="20" name="Group 19" descr="Time">
              <a:extLst>
                <a:ext uri="{FF2B5EF4-FFF2-40B4-BE49-F238E27FC236}">
                  <a16:creationId xmlns:a16="http://schemas.microsoft.com/office/drawing/2014/main" id="{9BCD01D0-EB6A-44EC-A14F-607815EB0A0D}"/>
                </a:ext>
              </a:extLst>
            </p:cNvPr>
            <p:cNvGrpSpPr/>
            <p:nvPr/>
          </p:nvGrpSpPr>
          <p:grpSpPr>
            <a:xfrm>
              <a:off x="8480637" y="1767319"/>
              <a:ext cx="1018331" cy="1219929"/>
              <a:chOff x="5736052" y="1222309"/>
              <a:chExt cx="1018331" cy="1219929"/>
            </a:xfrm>
          </p:grpSpPr>
          <p:sp>
            <p:nvSpPr>
              <p:cNvPr id="21" name="TextBox 20">
                <a:extLst>
                  <a:ext uri="{FF2B5EF4-FFF2-40B4-BE49-F238E27FC236}">
                    <a16:creationId xmlns:a16="http://schemas.microsoft.com/office/drawing/2014/main" id="{2CA858A2-C075-47B6-9221-B32EFECBD5FE}"/>
                  </a:ext>
                </a:extLst>
              </p:cNvPr>
              <p:cNvSpPr txBox="1"/>
              <p:nvPr/>
            </p:nvSpPr>
            <p:spPr>
              <a:xfrm>
                <a:off x="5736052" y="1850034"/>
                <a:ext cx="1018331" cy="592204"/>
              </a:xfrm>
              <a:prstGeom prst="rect">
                <a:avLst/>
              </a:prstGeom>
              <a:noFill/>
            </p:spPr>
            <p:txBody>
              <a:bodyPr wrap="none" rtlCol="0">
                <a:spAutoFit/>
              </a:bodyPr>
              <a:lstStyle/>
              <a:p>
                <a:r>
                  <a:rPr lang="en-GB" b="1" dirty="0">
                    <a:latin typeface="Raleway" panose="020B0503030101060003" pitchFamily="34" charset="0"/>
                  </a:rPr>
                  <a:t>Time</a:t>
                </a:r>
              </a:p>
            </p:txBody>
          </p:sp>
          <p:pic>
            <p:nvPicPr>
              <p:cNvPr id="22" name="Graphic 21" descr="Clock with solid fill">
                <a:extLst>
                  <a:ext uri="{FF2B5EF4-FFF2-40B4-BE49-F238E27FC236}">
                    <a16:creationId xmlns:a16="http://schemas.microsoft.com/office/drawing/2014/main" id="{ABB62082-F8A9-4152-8548-D141B38CFA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1459" y="1222309"/>
                <a:ext cx="754441" cy="754441"/>
              </a:xfrm>
              <a:prstGeom prst="rect">
                <a:avLst/>
              </a:prstGeom>
            </p:spPr>
          </p:pic>
        </p:grpSp>
        <p:grpSp>
          <p:nvGrpSpPr>
            <p:cNvPr id="23" name="Group 22" descr="Quality">
              <a:extLst>
                <a:ext uri="{FF2B5EF4-FFF2-40B4-BE49-F238E27FC236}">
                  <a16:creationId xmlns:a16="http://schemas.microsoft.com/office/drawing/2014/main" id="{55FA24D3-4D43-4C6F-BDCA-1A8669492067}"/>
                </a:ext>
              </a:extLst>
            </p:cNvPr>
            <p:cNvGrpSpPr/>
            <p:nvPr/>
          </p:nvGrpSpPr>
          <p:grpSpPr>
            <a:xfrm>
              <a:off x="8290534" y="4222460"/>
              <a:ext cx="1353948" cy="1410454"/>
              <a:chOff x="5545949" y="3677450"/>
              <a:chExt cx="1353948" cy="1410454"/>
            </a:xfrm>
          </p:grpSpPr>
          <p:pic>
            <p:nvPicPr>
              <p:cNvPr id="24" name="Graphic 23" descr="Clipboard Checked outline">
                <a:extLst>
                  <a:ext uri="{FF2B5EF4-FFF2-40B4-BE49-F238E27FC236}">
                    <a16:creationId xmlns:a16="http://schemas.microsoft.com/office/drawing/2014/main" id="{A8F81D38-0A69-42D8-9234-5C30EF02D4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6052" y="3677450"/>
                <a:ext cx="868854" cy="868854"/>
              </a:xfrm>
              <a:prstGeom prst="rect">
                <a:avLst/>
              </a:prstGeom>
            </p:spPr>
          </p:pic>
          <p:sp>
            <p:nvSpPr>
              <p:cNvPr id="25" name="TextBox 24">
                <a:extLst>
                  <a:ext uri="{FF2B5EF4-FFF2-40B4-BE49-F238E27FC236}">
                    <a16:creationId xmlns:a16="http://schemas.microsoft.com/office/drawing/2014/main" id="{9744DFB4-0439-46BD-B1B0-1402C8E483EB}"/>
                  </a:ext>
                </a:extLst>
              </p:cNvPr>
              <p:cNvSpPr txBox="1"/>
              <p:nvPr/>
            </p:nvSpPr>
            <p:spPr>
              <a:xfrm>
                <a:off x="5545949" y="4495700"/>
                <a:ext cx="1353948" cy="592204"/>
              </a:xfrm>
              <a:prstGeom prst="rect">
                <a:avLst/>
              </a:prstGeom>
              <a:noFill/>
            </p:spPr>
            <p:txBody>
              <a:bodyPr wrap="none" rtlCol="0">
                <a:spAutoFit/>
              </a:bodyPr>
              <a:lstStyle/>
              <a:p>
                <a:r>
                  <a:rPr lang="en-GB" b="1" dirty="0">
                    <a:solidFill>
                      <a:srgbClr val="FFFFFF"/>
                    </a:solidFill>
                    <a:latin typeface="Raleway" panose="020B0503030101060003" pitchFamily="34" charset="0"/>
                  </a:rPr>
                  <a:t>Quality</a:t>
                </a:r>
              </a:p>
            </p:txBody>
          </p:sp>
        </p:grpSp>
        <p:cxnSp>
          <p:nvCxnSpPr>
            <p:cNvPr id="26" name="Straight Arrow Connector 25">
              <a:extLst>
                <a:ext uri="{FF2B5EF4-FFF2-40B4-BE49-F238E27FC236}">
                  <a16:creationId xmlns:a16="http://schemas.microsoft.com/office/drawing/2014/main" id="{8A410068-2E22-44C8-A33D-63C29DA2C87D}"/>
                </a:ext>
              </a:extLst>
            </p:cNvPr>
            <p:cNvCxnSpPr/>
            <p:nvPr/>
          </p:nvCxnSpPr>
          <p:spPr>
            <a:xfrm flipV="1">
              <a:off x="6992494" y="5271541"/>
              <a:ext cx="1298040" cy="823530"/>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0F9C0C-F9F6-4AE9-B298-70CC86D379BC}"/>
                </a:ext>
              </a:extLst>
            </p:cNvPr>
            <p:cNvCxnSpPr>
              <a:cxnSpLocks/>
              <a:stCxn id="13" idx="0"/>
              <a:endCxn id="24" idx="0"/>
            </p:cNvCxnSpPr>
            <p:nvPr/>
          </p:nvCxnSpPr>
          <p:spPr>
            <a:xfrm>
              <a:off x="8882062" y="2827463"/>
              <a:ext cx="33002" cy="1394997"/>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525586E-B5CA-4A0C-BCA3-BE1ACA87FFE0}"/>
                </a:ext>
              </a:extLst>
            </p:cNvPr>
            <p:cNvCxnSpPr>
              <a:cxnSpLocks/>
              <a:endCxn id="25" idx="3"/>
            </p:cNvCxnSpPr>
            <p:nvPr/>
          </p:nvCxnSpPr>
          <p:spPr>
            <a:xfrm flipH="1" flipV="1">
              <a:off x="9644482" y="5336811"/>
              <a:ext cx="1300769" cy="928336"/>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9629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66A2-C96D-476F-9CD0-D73926313FC2}"/>
              </a:ext>
            </a:extLst>
          </p:cNvPr>
          <p:cNvSpPr>
            <a:spLocks noGrp="1"/>
          </p:cNvSpPr>
          <p:nvPr>
            <p:ph type="title"/>
          </p:nvPr>
        </p:nvSpPr>
        <p:spPr>
          <a:xfrm>
            <a:off x="803867" y="244543"/>
            <a:ext cx="9103807" cy="1325563"/>
          </a:xfrm>
        </p:spPr>
        <p:txBody>
          <a:bodyPr>
            <a:normAutofit/>
          </a:bodyPr>
          <a:lstStyle/>
          <a:p>
            <a:r>
              <a:rPr lang="en-GB" dirty="0"/>
              <a:t>Consider the example of “Setting up a restaurant”</a:t>
            </a:r>
          </a:p>
        </p:txBody>
      </p:sp>
      <p:sp>
        <p:nvSpPr>
          <p:cNvPr id="3" name="Content Placeholder 2">
            <a:extLst>
              <a:ext uri="{FF2B5EF4-FFF2-40B4-BE49-F238E27FC236}">
                <a16:creationId xmlns:a16="http://schemas.microsoft.com/office/drawing/2014/main" id="{1A45F633-ED25-4D72-9AD1-9BF0A0F91416}"/>
              </a:ext>
            </a:extLst>
          </p:cNvPr>
          <p:cNvSpPr>
            <a:spLocks noGrp="1"/>
          </p:cNvSpPr>
          <p:nvPr>
            <p:ph sz="half" idx="1"/>
          </p:nvPr>
        </p:nvSpPr>
        <p:spPr>
          <a:xfrm>
            <a:off x="472748" y="1807377"/>
            <a:ext cx="5181600" cy="4351338"/>
          </a:xfrm>
        </p:spPr>
        <p:txBody>
          <a:bodyPr>
            <a:normAutofit fontScale="85000" lnSpcReduction="20000"/>
          </a:bodyPr>
          <a:lstStyle/>
          <a:p>
            <a:pPr marL="0" indent="0">
              <a:lnSpc>
                <a:spcPct val="120000"/>
              </a:lnSpc>
              <a:spcBef>
                <a:spcPts val="0"/>
              </a:spcBef>
              <a:buNone/>
            </a:pPr>
            <a:r>
              <a:rPr lang="en-GB" sz="3300" dirty="0">
                <a:sym typeface="Webdings" panose="05030102010509060703" pitchFamily="18" charset="2"/>
              </a:rPr>
              <a:t>  </a:t>
            </a:r>
            <a:r>
              <a:rPr lang="en-GB" sz="3300" dirty="0"/>
              <a:t>Set up restaurant</a:t>
            </a:r>
          </a:p>
          <a:p>
            <a:pPr marL="0" indent="0">
              <a:lnSpc>
                <a:spcPct val="120000"/>
              </a:lnSpc>
              <a:spcBef>
                <a:spcPts val="0"/>
              </a:spcBef>
              <a:buNone/>
            </a:pPr>
            <a:r>
              <a:rPr lang="en-GB" sz="3300" dirty="0"/>
              <a:t>Is this a SMART objective?</a:t>
            </a:r>
          </a:p>
          <a:p>
            <a:pPr>
              <a:lnSpc>
                <a:spcPct val="120000"/>
              </a:lnSpc>
              <a:spcBef>
                <a:spcPts val="0"/>
              </a:spcBef>
            </a:pPr>
            <a:r>
              <a:rPr lang="en-US" sz="3600" b="1" dirty="0">
                <a:solidFill>
                  <a:srgbClr val="C00000"/>
                </a:solidFill>
              </a:rPr>
              <a:t>S</a:t>
            </a:r>
            <a:r>
              <a:rPr lang="en-US" sz="2800" dirty="0"/>
              <a:t>PECIFIC		</a:t>
            </a:r>
          </a:p>
          <a:p>
            <a:pPr>
              <a:lnSpc>
                <a:spcPct val="120000"/>
              </a:lnSpc>
              <a:spcBef>
                <a:spcPts val="0"/>
              </a:spcBef>
            </a:pPr>
            <a:r>
              <a:rPr lang="en-US" sz="3600" b="1" dirty="0">
                <a:solidFill>
                  <a:srgbClr val="45B4FF"/>
                </a:solidFill>
              </a:rPr>
              <a:t>M</a:t>
            </a:r>
            <a:r>
              <a:rPr lang="en-US" sz="2800" dirty="0"/>
              <a:t>EASURABLE		</a:t>
            </a:r>
          </a:p>
          <a:p>
            <a:pPr>
              <a:lnSpc>
                <a:spcPct val="120000"/>
              </a:lnSpc>
              <a:spcBef>
                <a:spcPts val="0"/>
              </a:spcBef>
            </a:pPr>
            <a:r>
              <a:rPr lang="en-US" sz="3600" b="1" dirty="0">
                <a:solidFill>
                  <a:srgbClr val="00B050"/>
                </a:solidFill>
              </a:rPr>
              <a:t>A</a:t>
            </a:r>
            <a:r>
              <a:rPr lang="en-US" sz="2800" dirty="0"/>
              <a:t>CTIVITY and </a:t>
            </a:r>
            <a:r>
              <a:rPr lang="en-US" sz="3600" b="1" dirty="0">
                <a:solidFill>
                  <a:srgbClr val="00B050"/>
                </a:solidFill>
              </a:rPr>
              <a:t>A</a:t>
            </a:r>
            <a:r>
              <a:rPr lang="en-US" sz="2800" dirty="0"/>
              <a:t>CHIEVEMENT BASED</a:t>
            </a:r>
          </a:p>
          <a:p>
            <a:pPr>
              <a:lnSpc>
                <a:spcPct val="120000"/>
              </a:lnSpc>
              <a:spcBef>
                <a:spcPts val="0"/>
              </a:spcBef>
            </a:pPr>
            <a:r>
              <a:rPr lang="en-US" sz="3600" b="1" dirty="0">
                <a:solidFill>
                  <a:schemeClr val="tx1">
                    <a:lumMod val="50000"/>
                    <a:lumOff val="50000"/>
                  </a:schemeClr>
                </a:solidFill>
              </a:rPr>
              <a:t>R</a:t>
            </a:r>
            <a:r>
              <a:rPr lang="en-US" sz="2800" dirty="0"/>
              <a:t>EALISTIC and </a:t>
            </a:r>
            <a:r>
              <a:rPr lang="en-US" sz="3600" b="1" dirty="0">
                <a:solidFill>
                  <a:schemeClr val="tx1">
                    <a:lumMod val="50000"/>
                    <a:lumOff val="50000"/>
                  </a:schemeClr>
                </a:solidFill>
              </a:rPr>
              <a:t>R</a:t>
            </a:r>
            <a:r>
              <a:rPr lang="en-US" sz="2800" dirty="0"/>
              <a:t>ELEVANT	</a:t>
            </a:r>
          </a:p>
          <a:p>
            <a:pPr>
              <a:lnSpc>
                <a:spcPct val="120000"/>
              </a:lnSpc>
              <a:spcBef>
                <a:spcPts val="0"/>
              </a:spcBef>
            </a:pPr>
            <a:r>
              <a:rPr lang="en-US" sz="3600" b="1" dirty="0">
                <a:solidFill>
                  <a:schemeClr val="accent6">
                    <a:lumMod val="50000"/>
                  </a:schemeClr>
                </a:solidFill>
              </a:rPr>
              <a:t>T</a:t>
            </a:r>
            <a:r>
              <a:rPr lang="en-US" sz="2800" dirty="0"/>
              <a:t>IMED</a:t>
            </a:r>
          </a:p>
        </p:txBody>
      </p:sp>
      <p:sp>
        <p:nvSpPr>
          <p:cNvPr id="4" name="Content Placeholder 3">
            <a:extLst>
              <a:ext uri="{FF2B5EF4-FFF2-40B4-BE49-F238E27FC236}">
                <a16:creationId xmlns:a16="http://schemas.microsoft.com/office/drawing/2014/main" id="{EE2F3C12-5EB9-4207-9F63-001A005DB4D7}"/>
              </a:ext>
            </a:extLst>
          </p:cNvPr>
          <p:cNvSpPr>
            <a:spLocks noGrp="1"/>
          </p:cNvSpPr>
          <p:nvPr>
            <p:ph sz="half" idx="2"/>
          </p:nvPr>
        </p:nvSpPr>
        <p:spPr>
          <a:xfrm>
            <a:off x="5915683" y="1807377"/>
            <a:ext cx="5082521" cy="4351338"/>
          </a:xfrm>
        </p:spPr>
        <p:txBody>
          <a:bodyPr>
            <a:normAutofit fontScale="85000" lnSpcReduction="20000"/>
          </a:bodyPr>
          <a:lstStyle/>
          <a:p>
            <a:pPr>
              <a:lnSpc>
                <a:spcPct val="120000"/>
              </a:lnSpc>
              <a:spcBef>
                <a:spcPts val="0"/>
              </a:spcBef>
            </a:pPr>
            <a:r>
              <a:rPr lang="en-US" dirty="0"/>
              <a:t>Break the idea down into SMART objectives, for example:</a:t>
            </a:r>
          </a:p>
          <a:p>
            <a:pPr>
              <a:lnSpc>
                <a:spcPct val="120000"/>
              </a:lnSpc>
              <a:spcBef>
                <a:spcPts val="0"/>
              </a:spcBef>
            </a:pPr>
            <a:endParaRPr lang="en-US" dirty="0"/>
          </a:p>
          <a:p>
            <a:pPr marL="0" indent="0">
              <a:lnSpc>
                <a:spcPct val="120000"/>
              </a:lnSpc>
              <a:spcBef>
                <a:spcPts val="0"/>
              </a:spcBef>
              <a:buNone/>
            </a:pPr>
            <a:r>
              <a:rPr lang="en-US" sz="2800" b="1" dirty="0"/>
              <a:t>Design</a:t>
            </a:r>
            <a:r>
              <a:rPr lang="en-US" sz="2800" dirty="0"/>
              <a:t> a </a:t>
            </a:r>
            <a:r>
              <a:rPr lang="en-US" b="1" dirty="0"/>
              <a:t>restaurant interior that conveys comfort and health</a:t>
            </a:r>
            <a:r>
              <a:rPr lang="en-US" dirty="0"/>
              <a:t> by </a:t>
            </a:r>
            <a:r>
              <a:rPr lang="en-US" b="1" dirty="0"/>
              <a:t>18 June </a:t>
            </a:r>
            <a:r>
              <a:rPr lang="en-US" dirty="0"/>
              <a:t>in line with a </a:t>
            </a:r>
            <a:r>
              <a:rPr lang="en-US" b="1" dirty="0"/>
              <a:t>budget of £820,000</a:t>
            </a:r>
          </a:p>
          <a:p>
            <a:pPr>
              <a:lnSpc>
                <a:spcPct val="120000"/>
              </a:lnSpc>
              <a:spcBef>
                <a:spcPts val="0"/>
              </a:spcBef>
            </a:pPr>
            <a:endParaRPr lang="en-US" dirty="0"/>
          </a:p>
          <a:p>
            <a:pPr marL="0" indent="0">
              <a:lnSpc>
                <a:spcPct val="120000"/>
              </a:lnSpc>
              <a:spcBef>
                <a:spcPts val="0"/>
              </a:spcBef>
              <a:buNone/>
            </a:pPr>
            <a:r>
              <a:rPr lang="en-US" sz="2800" b="1" dirty="0"/>
              <a:t>Develop marketing assets</a:t>
            </a:r>
            <a:r>
              <a:rPr lang="en-US" sz="2800" dirty="0"/>
              <a:t>: </a:t>
            </a:r>
            <a:r>
              <a:rPr lang="en-US" sz="2800" b="1" dirty="0"/>
              <a:t>logo, branding, tagline and visuals </a:t>
            </a:r>
            <a:r>
              <a:rPr lang="en-US" sz="2800" dirty="0"/>
              <a:t>by </a:t>
            </a:r>
          </a:p>
          <a:p>
            <a:pPr marL="0" indent="0">
              <a:lnSpc>
                <a:spcPct val="120000"/>
              </a:lnSpc>
              <a:spcBef>
                <a:spcPts val="0"/>
              </a:spcBef>
              <a:buNone/>
            </a:pPr>
            <a:r>
              <a:rPr lang="en-US" sz="2800" b="1" dirty="0"/>
              <a:t>2 July</a:t>
            </a:r>
          </a:p>
          <a:p>
            <a:pPr>
              <a:lnSpc>
                <a:spcPct val="120000"/>
              </a:lnSpc>
              <a:spcBef>
                <a:spcPts val="0"/>
              </a:spcBef>
            </a:pPr>
            <a:endParaRPr lang="en-GB" dirty="0"/>
          </a:p>
        </p:txBody>
      </p:sp>
      <p:grpSp>
        <p:nvGrpSpPr>
          <p:cNvPr id="10" name="Group 9" descr="specific">
            <a:extLst>
              <a:ext uri="{FF2B5EF4-FFF2-40B4-BE49-F238E27FC236}">
                <a16:creationId xmlns:a16="http://schemas.microsoft.com/office/drawing/2014/main" id="{64C3F8CB-6571-496B-B03F-89F4BBEDD96D}"/>
              </a:ext>
            </a:extLst>
          </p:cNvPr>
          <p:cNvGrpSpPr/>
          <p:nvPr/>
        </p:nvGrpSpPr>
        <p:grpSpPr>
          <a:xfrm>
            <a:off x="5914901" y="2619488"/>
            <a:ext cx="4882618" cy="1112576"/>
            <a:chOff x="6171418" y="2637736"/>
            <a:chExt cx="4882618" cy="1112576"/>
          </a:xfrm>
        </p:grpSpPr>
        <p:sp>
          <p:nvSpPr>
            <p:cNvPr id="7" name="TextBox 6">
              <a:extLst>
                <a:ext uri="{FF2B5EF4-FFF2-40B4-BE49-F238E27FC236}">
                  <a16:creationId xmlns:a16="http://schemas.microsoft.com/office/drawing/2014/main" id="{BD315755-7D02-4075-BC94-22EA9891183C}"/>
                </a:ext>
              </a:extLst>
            </p:cNvPr>
            <p:cNvSpPr txBox="1"/>
            <p:nvPr/>
          </p:nvSpPr>
          <p:spPr>
            <a:xfrm>
              <a:off x="6171418" y="3288647"/>
              <a:ext cx="4446311" cy="461665"/>
            </a:xfrm>
            <a:prstGeom prst="rect">
              <a:avLst/>
            </a:prstGeom>
            <a:noFill/>
          </p:spPr>
          <p:txBody>
            <a:bodyPr wrap="square">
              <a:spAutoFit/>
            </a:bodyPr>
            <a:lstStyle/>
            <a:p>
              <a:r>
                <a:rPr lang="en-US" sz="2400" b="1" dirty="0">
                  <a:solidFill>
                    <a:srgbClr val="C00000"/>
                  </a:solidFill>
                  <a:latin typeface="Raleway" panose="020B0503030101060003" pitchFamily="34" charset="0"/>
                </a:rPr>
                <a:t>conveys comfort and health</a:t>
              </a:r>
              <a:endParaRPr lang="en-GB" sz="2400" dirty="0">
                <a:solidFill>
                  <a:srgbClr val="C00000"/>
                </a:solidFill>
                <a:latin typeface="Raleway" panose="020B0503030101060003" pitchFamily="34" charset="0"/>
              </a:endParaRPr>
            </a:p>
          </p:txBody>
        </p:sp>
        <p:sp>
          <p:nvSpPr>
            <p:cNvPr id="8" name="TextBox 7">
              <a:extLst>
                <a:ext uri="{FF2B5EF4-FFF2-40B4-BE49-F238E27FC236}">
                  <a16:creationId xmlns:a16="http://schemas.microsoft.com/office/drawing/2014/main" id="{F894B53C-BFE2-4B29-ACBE-C4FD07F31035}"/>
                </a:ext>
              </a:extLst>
            </p:cNvPr>
            <p:cNvSpPr txBox="1"/>
            <p:nvPr/>
          </p:nvSpPr>
          <p:spPr>
            <a:xfrm>
              <a:off x="7501937" y="2927230"/>
              <a:ext cx="3552099" cy="461665"/>
            </a:xfrm>
            <a:prstGeom prst="rect">
              <a:avLst/>
            </a:prstGeom>
            <a:noFill/>
          </p:spPr>
          <p:txBody>
            <a:bodyPr wrap="square">
              <a:spAutoFit/>
            </a:bodyPr>
            <a:lstStyle/>
            <a:p>
              <a:r>
                <a:rPr lang="en-US" sz="2400" b="1" dirty="0">
                  <a:solidFill>
                    <a:srgbClr val="C00000"/>
                  </a:solidFill>
                  <a:latin typeface="Raleway" panose="020B0503030101060003" pitchFamily="34" charset="0"/>
                </a:rPr>
                <a:t>restaurant interior that</a:t>
              </a:r>
              <a:endParaRPr lang="en-GB" sz="2400" dirty="0">
                <a:solidFill>
                  <a:srgbClr val="C00000"/>
                </a:solidFill>
                <a:latin typeface="Raleway" panose="020B0503030101060003" pitchFamily="34" charset="0"/>
              </a:endParaRPr>
            </a:p>
          </p:txBody>
        </p:sp>
        <p:sp>
          <p:nvSpPr>
            <p:cNvPr id="9" name="TextBox 8">
              <a:extLst>
                <a:ext uri="{FF2B5EF4-FFF2-40B4-BE49-F238E27FC236}">
                  <a16:creationId xmlns:a16="http://schemas.microsoft.com/office/drawing/2014/main" id="{050C8CA8-3932-4554-8481-11618314F3C5}"/>
                </a:ext>
              </a:extLst>
            </p:cNvPr>
            <p:cNvSpPr txBox="1"/>
            <p:nvPr/>
          </p:nvSpPr>
          <p:spPr>
            <a:xfrm>
              <a:off x="8726993" y="2637736"/>
              <a:ext cx="1047082" cy="369332"/>
            </a:xfrm>
            <a:prstGeom prst="rect">
              <a:avLst/>
            </a:prstGeom>
            <a:noFill/>
          </p:spPr>
          <p:txBody>
            <a:bodyPr wrap="none" rtlCol="0">
              <a:spAutoFit/>
            </a:bodyPr>
            <a:lstStyle/>
            <a:p>
              <a:r>
                <a:rPr lang="en-GB" b="1" dirty="0">
                  <a:solidFill>
                    <a:srgbClr val="C00000"/>
                  </a:solidFill>
                  <a:latin typeface="Raleway" panose="020B0503030101060003" pitchFamily="34" charset="0"/>
                </a:rPr>
                <a:t>specific</a:t>
              </a:r>
            </a:p>
          </p:txBody>
        </p:sp>
      </p:grpSp>
      <p:grpSp>
        <p:nvGrpSpPr>
          <p:cNvPr id="13" name="Group 12" descr="measurable">
            <a:extLst>
              <a:ext uri="{FF2B5EF4-FFF2-40B4-BE49-F238E27FC236}">
                <a16:creationId xmlns:a16="http://schemas.microsoft.com/office/drawing/2014/main" id="{D06CA6E1-081E-4367-9FF1-44140EF63DF6}"/>
              </a:ext>
            </a:extLst>
          </p:cNvPr>
          <p:cNvGrpSpPr/>
          <p:nvPr/>
        </p:nvGrpSpPr>
        <p:grpSpPr>
          <a:xfrm>
            <a:off x="5912602" y="3632136"/>
            <a:ext cx="6337831" cy="822956"/>
            <a:chOff x="6248242" y="1887188"/>
            <a:chExt cx="6337831" cy="822956"/>
          </a:xfrm>
        </p:grpSpPr>
        <p:sp>
          <p:nvSpPr>
            <p:cNvPr id="14" name="TextBox 13">
              <a:extLst>
                <a:ext uri="{FF2B5EF4-FFF2-40B4-BE49-F238E27FC236}">
                  <a16:creationId xmlns:a16="http://schemas.microsoft.com/office/drawing/2014/main" id="{84962ACB-B917-4846-A4E2-7050632DCC56}"/>
                </a:ext>
              </a:extLst>
            </p:cNvPr>
            <p:cNvSpPr txBox="1"/>
            <p:nvPr/>
          </p:nvSpPr>
          <p:spPr>
            <a:xfrm>
              <a:off x="6248242" y="2248479"/>
              <a:ext cx="1567702" cy="461665"/>
            </a:xfrm>
            <a:prstGeom prst="rect">
              <a:avLst/>
            </a:prstGeom>
            <a:noFill/>
          </p:spPr>
          <p:txBody>
            <a:bodyPr wrap="square">
              <a:spAutoFit/>
            </a:bodyPr>
            <a:lstStyle/>
            <a:p>
              <a:r>
                <a:rPr lang="en-US" sz="2400" b="1" dirty="0">
                  <a:solidFill>
                    <a:schemeClr val="accent4">
                      <a:lumMod val="60000"/>
                      <a:lumOff val="40000"/>
                    </a:schemeClr>
                  </a:solidFill>
                  <a:latin typeface="Raleway" panose="020B0503030101060003" pitchFamily="34" charset="0"/>
                </a:rPr>
                <a:t>£820,000</a:t>
              </a:r>
              <a:endParaRPr lang="en-GB" sz="2400" dirty="0">
                <a:solidFill>
                  <a:schemeClr val="accent4">
                    <a:lumMod val="60000"/>
                    <a:lumOff val="40000"/>
                  </a:schemeClr>
                </a:solidFill>
                <a:latin typeface="Raleway" panose="020B0503030101060003" pitchFamily="34" charset="0"/>
              </a:endParaRPr>
            </a:p>
          </p:txBody>
        </p:sp>
        <p:sp>
          <p:nvSpPr>
            <p:cNvPr id="15" name="TextBox 14">
              <a:extLst>
                <a:ext uri="{FF2B5EF4-FFF2-40B4-BE49-F238E27FC236}">
                  <a16:creationId xmlns:a16="http://schemas.microsoft.com/office/drawing/2014/main" id="{820EF20F-CFC5-41AA-BDA3-DFA073FD414A}"/>
                </a:ext>
              </a:extLst>
            </p:cNvPr>
            <p:cNvSpPr txBox="1"/>
            <p:nvPr/>
          </p:nvSpPr>
          <p:spPr>
            <a:xfrm>
              <a:off x="9256292" y="1887188"/>
              <a:ext cx="1785171" cy="461665"/>
            </a:xfrm>
            <a:prstGeom prst="rect">
              <a:avLst/>
            </a:prstGeom>
            <a:noFill/>
          </p:spPr>
          <p:txBody>
            <a:bodyPr wrap="square">
              <a:spAutoFit/>
            </a:bodyPr>
            <a:lstStyle/>
            <a:p>
              <a:r>
                <a:rPr lang="en-US" sz="2400" b="1" dirty="0">
                  <a:solidFill>
                    <a:schemeClr val="accent4">
                      <a:lumMod val="60000"/>
                      <a:lumOff val="40000"/>
                    </a:schemeClr>
                  </a:solidFill>
                  <a:latin typeface="Raleway" panose="020B0503030101060003" pitchFamily="34" charset="0"/>
                </a:rPr>
                <a:t>bu</a:t>
              </a:r>
              <a:r>
                <a:rPr lang="en-US" sz="2400" b="1" dirty="0">
                  <a:solidFill>
                    <a:srgbClr val="45B4FF"/>
                  </a:solidFill>
                  <a:latin typeface="Raleway" panose="020B0503030101060003" pitchFamily="34" charset="0"/>
                </a:rPr>
                <a:t>d</a:t>
              </a:r>
              <a:r>
                <a:rPr lang="en-US" sz="2400" b="1" dirty="0">
                  <a:solidFill>
                    <a:schemeClr val="accent4">
                      <a:lumMod val="60000"/>
                      <a:lumOff val="40000"/>
                    </a:schemeClr>
                  </a:solidFill>
                  <a:latin typeface="Raleway" panose="020B0503030101060003" pitchFamily="34" charset="0"/>
                </a:rPr>
                <a:t>get of</a:t>
              </a:r>
              <a:endParaRPr lang="en-GB" sz="2400" dirty="0">
                <a:solidFill>
                  <a:schemeClr val="accent4">
                    <a:lumMod val="60000"/>
                    <a:lumOff val="40000"/>
                  </a:schemeClr>
                </a:solidFill>
                <a:latin typeface="Raleway" panose="020B0503030101060003" pitchFamily="34" charset="0"/>
              </a:endParaRPr>
            </a:p>
          </p:txBody>
        </p:sp>
        <p:sp>
          <p:nvSpPr>
            <p:cNvPr id="16" name="TextBox 15">
              <a:extLst>
                <a:ext uri="{FF2B5EF4-FFF2-40B4-BE49-F238E27FC236}">
                  <a16:creationId xmlns:a16="http://schemas.microsoft.com/office/drawing/2014/main" id="{73F36A09-71DF-4547-A56D-0B66DA8C8C90}"/>
                </a:ext>
              </a:extLst>
            </p:cNvPr>
            <p:cNvSpPr txBox="1"/>
            <p:nvPr/>
          </p:nvSpPr>
          <p:spPr>
            <a:xfrm>
              <a:off x="11077327" y="1941979"/>
              <a:ext cx="1508746" cy="369332"/>
            </a:xfrm>
            <a:prstGeom prst="rect">
              <a:avLst/>
            </a:prstGeom>
            <a:noFill/>
          </p:spPr>
          <p:txBody>
            <a:bodyPr wrap="none" rtlCol="0">
              <a:spAutoFit/>
            </a:bodyPr>
            <a:lstStyle/>
            <a:p>
              <a:r>
                <a:rPr lang="en-GB" b="1" dirty="0">
                  <a:solidFill>
                    <a:schemeClr val="accent4">
                      <a:lumMod val="60000"/>
                      <a:lumOff val="40000"/>
                    </a:schemeClr>
                  </a:solidFill>
                  <a:latin typeface="Raleway" panose="020B0503030101060003" pitchFamily="34" charset="0"/>
                </a:rPr>
                <a:t>measurable</a:t>
              </a:r>
            </a:p>
          </p:txBody>
        </p:sp>
      </p:grpSp>
      <p:grpSp>
        <p:nvGrpSpPr>
          <p:cNvPr id="17" name="Group 16" descr="activity">
            <a:extLst>
              <a:ext uri="{FF2B5EF4-FFF2-40B4-BE49-F238E27FC236}">
                <a16:creationId xmlns:a16="http://schemas.microsoft.com/office/drawing/2014/main" id="{75B3E123-2856-43AD-9BC4-50DB7E333368}"/>
              </a:ext>
            </a:extLst>
          </p:cNvPr>
          <p:cNvGrpSpPr/>
          <p:nvPr/>
        </p:nvGrpSpPr>
        <p:grpSpPr>
          <a:xfrm>
            <a:off x="5770254" y="2563429"/>
            <a:ext cx="1604279" cy="804926"/>
            <a:chOff x="5721971" y="659664"/>
            <a:chExt cx="1604279" cy="804926"/>
          </a:xfrm>
        </p:grpSpPr>
        <p:sp>
          <p:nvSpPr>
            <p:cNvPr id="19" name="TextBox 18">
              <a:extLst>
                <a:ext uri="{FF2B5EF4-FFF2-40B4-BE49-F238E27FC236}">
                  <a16:creationId xmlns:a16="http://schemas.microsoft.com/office/drawing/2014/main" id="{954091FA-BCF8-4EDE-B6D1-D4A39A6B7253}"/>
                </a:ext>
              </a:extLst>
            </p:cNvPr>
            <p:cNvSpPr txBox="1"/>
            <p:nvPr/>
          </p:nvSpPr>
          <p:spPr>
            <a:xfrm>
              <a:off x="5874105" y="1002925"/>
              <a:ext cx="1452145" cy="461665"/>
            </a:xfrm>
            <a:prstGeom prst="rect">
              <a:avLst/>
            </a:prstGeom>
            <a:noFill/>
          </p:spPr>
          <p:txBody>
            <a:bodyPr wrap="square">
              <a:spAutoFit/>
            </a:bodyPr>
            <a:lstStyle/>
            <a:p>
              <a:r>
                <a:rPr lang="en-US" sz="2400" b="1" dirty="0">
                  <a:solidFill>
                    <a:srgbClr val="00B050"/>
                  </a:solidFill>
                  <a:latin typeface="Raleway" panose="020B0503030101060003" pitchFamily="34" charset="0"/>
                </a:rPr>
                <a:t>Design</a:t>
              </a:r>
              <a:endParaRPr lang="en-GB" sz="2400" dirty="0">
                <a:solidFill>
                  <a:srgbClr val="00B050"/>
                </a:solidFill>
                <a:latin typeface="Raleway" panose="020B0503030101060003" pitchFamily="34" charset="0"/>
              </a:endParaRPr>
            </a:p>
          </p:txBody>
        </p:sp>
        <p:sp>
          <p:nvSpPr>
            <p:cNvPr id="20" name="TextBox 19">
              <a:extLst>
                <a:ext uri="{FF2B5EF4-FFF2-40B4-BE49-F238E27FC236}">
                  <a16:creationId xmlns:a16="http://schemas.microsoft.com/office/drawing/2014/main" id="{25CB33C2-7B2E-45D3-B235-4E49EB9BDD8A}"/>
                </a:ext>
              </a:extLst>
            </p:cNvPr>
            <p:cNvSpPr txBox="1"/>
            <p:nvPr/>
          </p:nvSpPr>
          <p:spPr>
            <a:xfrm>
              <a:off x="5721971" y="659664"/>
              <a:ext cx="995785" cy="369332"/>
            </a:xfrm>
            <a:prstGeom prst="rect">
              <a:avLst/>
            </a:prstGeom>
            <a:noFill/>
          </p:spPr>
          <p:txBody>
            <a:bodyPr wrap="none" rtlCol="0">
              <a:spAutoFit/>
            </a:bodyPr>
            <a:lstStyle/>
            <a:p>
              <a:r>
                <a:rPr lang="en-GB" b="1" dirty="0">
                  <a:solidFill>
                    <a:srgbClr val="00B050"/>
                  </a:solidFill>
                  <a:latin typeface="Raleway" panose="020B0503030101060003" pitchFamily="34" charset="0"/>
                </a:rPr>
                <a:t>activity</a:t>
              </a:r>
            </a:p>
          </p:txBody>
        </p:sp>
      </p:grpSp>
      <p:grpSp>
        <p:nvGrpSpPr>
          <p:cNvPr id="21" name="Group 20" descr="timed">
            <a:extLst>
              <a:ext uri="{FF2B5EF4-FFF2-40B4-BE49-F238E27FC236}">
                <a16:creationId xmlns:a16="http://schemas.microsoft.com/office/drawing/2014/main" id="{5AD299B7-7D71-4602-A991-6D18FB82602E}"/>
              </a:ext>
            </a:extLst>
          </p:cNvPr>
          <p:cNvGrpSpPr/>
          <p:nvPr/>
        </p:nvGrpSpPr>
        <p:grpSpPr>
          <a:xfrm>
            <a:off x="5176196" y="3638949"/>
            <a:ext cx="2189798" cy="461665"/>
            <a:chOff x="6979247" y="-1178274"/>
            <a:chExt cx="2189798" cy="461665"/>
          </a:xfrm>
        </p:grpSpPr>
        <p:sp>
          <p:nvSpPr>
            <p:cNvPr id="22" name="TextBox 21">
              <a:extLst>
                <a:ext uri="{FF2B5EF4-FFF2-40B4-BE49-F238E27FC236}">
                  <a16:creationId xmlns:a16="http://schemas.microsoft.com/office/drawing/2014/main" id="{33C674D8-433D-4A4B-8F97-50B9A1436FFE}"/>
                </a:ext>
              </a:extLst>
            </p:cNvPr>
            <p:cNvSpPr txBox="1"/>
            <p:nvPr/>
          </p:nvSpPr>
          <p:spPr>
            <a:xfrm>
              <a:off x="7716900" y="-1178274"/>
              <a:ext cx="1452145" cy="461665"/>
            </a:xfrm>
            <a:prstGeom prst="rect">
              <a:avLst/>
            </a:prstGeom>
            <a:noFill/>
          </p:spPr>
          <p:txBody>
            <a:bodyPr wrap="square">
              <a:spAutoFit/>
            </a:bodyPr>
            <a:lstStyle/>
            <a:p>
              <a:r>
                <a:rPr lang="en-US" sz="2400" b="1" dirty="0">
                  <a:solidFill>
                    <a:schemeClr val="accent6">
                      <a:lumMod val="50000"/>
                    </a:schemeClr>
                  </a:solidFill>
                  <a:latin typeface="Raleway" panose="020B0503030101060003" pitchFamily="34" charset="0"/>
                </a:rPr>
                <a:t>18 June</a:t>
              </a:r>
              <a:endParaRPr lang="en-GB" sz="2400" dirty="0">
                <a:solidFill>
                  <a:schemeClr val="accent6">
                    <a:lumMod val="50000"/>
                  </a:schemeClr>
                </a:solidFill>
                <a:latin typeface="Raleway" panose="020B0503030101060003" pitchFamily="34" charset="0"/>
              </a:endParaRPr>
            </a:p>
          </p:txBody>
        </p:sp>
        <p:sp>
          <p:nvSpPr>
            <p:cNvPr id="23" name="TextBox 22">
              <a:extLst>
                <a:ext uri="{FF2B5EF4-FFF2-40B4-BE49-F238E27FC236}">
                  <a16:creationId xmlns:a16="http://schemas.microsoft.com/office/drawing/2014/main" id="{1EA9E10F-5861-4397-BD62-5B6711DD0CFC}"/>
                </a:ext>
              </a:extLst>
            </p:cNvPr>
            <p:cNvSpPr txBox="1"/>
            <p:nvPr/>
          </p:nvSpPr>
          <p:spPr>
            <a:xfrm>
              <a:off x="6979247" y="-1160840"/>
              <a:ext cx="833883" cy="369332"/>
            </a:xfrm>
            <a:prstGeom prst="rect">
              <a:avLst/>
            </a:prstGeom>
            <a:noFill/>
          </p:spPr>
          <p:txBody>
            <a:bodyPr wrap="none" rtlCol="0">
              <a:spAutoFit/>
            </a:bodyPr>
            <a:lstStyle/>
            <a:p>
              <a:r>
                <a:rPr lang="en-GB" b="1" dirty="0">
                  <a:solidFill>
                    <a:schemeClr val="accent6">
                      <a:lumMod val="50000"/>
                    </a:schemeClr>
                  </a:solidFill>
                  <a:latin typeface="Raleway" panose="020B0503030101060003" pitchFamily="34" charset="0"/>
                </a:rPr>
                <a:t>timed</a:t>
              </a:r>
            </a:p>
          </p:txBody>
        </p:sp>
      </p:grpSp>
      <p:grpSp>
        <p:nvGrpSpPr>
          <p:cNvPr id="24" name="Group 23" descr="specific">
            <a:extLst>
              <a:ext uri="{FF2B5EF4-FFF2-40B4-BE49-F238E27FC236}">
                <a16:creationId xmlns:a16="http://schemas.microsoft.com/office/drawing/2014/main" id="{87986402-6DDC-4232-9B5A-36846708A132}"/>
              </a:ext>
            </a:extLst>
          </p:cNvPr>
          <p:cNvGrpSpPr/>
          <p:nvPr/>
        </p:nvGrpSpPr>
        <p:grpSpPr>
          <a:xfrm>
            <a:off x="5912602" y="4505042"/>
            <a:ext cx="5131089" cy="1055268"/>
            <a:chOff x="6169195" y="1503748"/>
            <a:chExt cx="5131089" cy="1055268"/>
          </a:xfrm>
        </p:grpSpPr>
        <p:sp>
          <p:nvSpPr>
            <p:cNvPr id="25" name="TextBox 24">
              <a:extLst>
                <a:ext uri="{FF2B5EF4-FFF2-40B4-BE49-F238E27FC236}">
                  <a16:creationId xmlns:a16="http://schemas.microsoft.com/office/drawing/2014/main" id="{581A5081-3760-4476-9206-DBA61A0B4F78}"/>
                </a:ext>
              </a:extLst>
            </p:cNvPr>
            <p:cNvSpPr txBox="1"/>
            <p:nvPr/>
          </p:nvSpPr>
          <p:spPr>
            <a:xfrm>
              <a:off x="6169195" y="2097351"/>
              <a:ext cx="4446311" cy="461665"/>
            </a:xfrm>
            <a:prstGeom prst="rect">
              <a:avLst/>
            </a:prstGeom>
            <a:noFill/>
          </p:spPr>
          <p:txBody>
            <a:bodyPr wrap="square">
              <a:spAutoFit/>
            </a:bodyPr>
            <a:lstStyle/>
            <a:p>
              <a:r>
                <a:rPr lang="en-US" sz="2400" b="1" dirty="0">
                  <a:solidFill>
                    <a:srgbClr val="C00000"/>
                  </a:solidFill>
                  <a:latin typeface="Raleway" panose="020B0503030101060003" pitchFamily="34" charset="0"/>
                </a:rPr>
                <a:t>branding, tagline and visuals</a:t>
              </a:r>
              <a:endParaRPr lang="en-GB" sz="2400" dirty="0">
                <a:solidFill>
                  <a:srgbClr val="C00000"/>
                </a:solidFill>
                <a:latin typeface="Raleway" panose="020B0503030101060003" pitchFamily="34" charset="0"/>
              </a:endParaRPr>
            </a:p>
          </p:txBody>
        </p:sp>
        <p:sp>
          <p:nvSpPr>
            <p:cNvPr id="26" name="TextBox 25">
              <a:extLst>
                <a:ext uri="{FF2B5EF4-FFF2-40B4-BE49-F238E27FC236}">
                  <a16:creationId xmlns:a16="http://schemas.microsoft.com/office/drawing/2014/main" id="{408E77EF-231A-440B-8132-8E3E32807DC4}"/>
                </a:ext>
              </a:extLst>
            </p:cNvPr>
            <p:cNvSpPr txBox="1"/>
            <p:nvPr/>
          </p:nvSpPr>
          <p:spPr>
            <a:xfrm>
              <a:off x="7463498" y="1733159"/>
              <a:ext cx="3836786" cy="461665"/>
            </a:xfrm>
            <a:prstGeom prst="rect">
              <a:avLst/>
            </a:prstGeom>
            <a:noFill/>
          </p:spPr>
          <p:txBody>
            <a:bodyPr wrap="square">
              <a:spAutoFit/>
            </a:bodyPr>
            <a:lstStyle/>
            <a:p>
              <a:r>
                <a:rPr lang="en-US" sz="2400" b="1" dirty="0">
                  <a:solidFill>
                    <a:srgbClr val="C00000"/>
                  </a:solidFill>
                  <a:latin typeface="Raleway" panose="020B0503030101060003" pitchFamily="34" charset="0"/>
                </a:rPr>
                <a:t>marketing assets: logo,</a:t>
              </a:r>
              <a:endParaRPr lang="en-GB" sz="2400" dirty="0">
                <a:solidFill>
                  <a:srgbClr val="C00000"/>
                </a:solidFill>
                <a:latin typeface="Raleway" panose="020B0503030101060003" pitchFamily="34" charset="0"/>
              </a:endParaRPr>
            </a:p>
          </p:txBody>
        </p:sp>
        <p:sp>
          <p:nvSpPr>
            <p:cNvPr id="27" name="TextBox 26">
              <a:extLst>
                <a:ext uri="{FF2B5EF4-FFF2-40B4-BE49-F238E27FC236}">
                  <a16:creationId xmlns:a16="http://schemas.microsoft.com/office/drawing/2014/main" id="{628727A8-62B5-4067-B25D-60E49079A4AE}"/>
                </a:ext>
              </a:extLst>
            </p:cNvPr>
            <p:cNvSpPr txBox="1"/>
            <p:nvPr/>
          </p:nvSpPr>
          <p:spPr>
            <a:xfrm>
              <a:off x="9199266" y="1503748"/>
              <a:ext cx="1047082" cy="369332"/>
            </a:xfrm>
            <a:prstGeom prst="rect">
              <a:avLst/>
            </a:prstGeom>
            <a:noFill/>
          </p:spPr>
          <p:txBody>
            <a:bodyPr wrap="none" rtlCol="0">
              <a:spAutoFit/>
            </a:bodyPr>
            <a:lstStyle/>
            <a:p>
              <a:r>
                <a:rPr lang="en-GB" b="1" dirty="0">
                  <a:solidFill>
                    <a:srgbClr val="C00000"/>
                  </a:solidFill>
                  <a:latin typeface="Raleway" panose="020B0503030101060003" pitchFamily="34" charset="0"/>
                </a:rPr>
                <a:t>specific</a:t>
              </a:r>
            </a:p>
          </p:txBody>
        </p:sp>
      </p:grpSp>
      <p:sp>
        <p:nvSpPr>
          <p:cNvPr id="28" name="TextBox 27">
            <a:extLst>
              <a:ext uri="{FF2B5EF4-FFF2-40B4-BE49-F238E27FC236}">
                <a16:creationId xmlns:a16="http://schemas.microsoft.com/office/drawing/2014/main" id="{53342DDF-768A-452A-A6AD-EE9CE3F31F32}"/>
              </a:ext>
            </a:extLst>
          </p:cNvPr>
          <p:cNvSpPr txBox="1"/>
          <p:nvPr/>
        </p:nvSpPr>
        <p:spPr>
          <a:xfrm>
            <a:off x="7957468" y="5812949"/>
            <a:ext cx="1508746" cy="369332"/>
          </a:xfrm>
          <a:prstGeom prst="rect">
            <a:avLst/>
          </a:prstGeom>
          <a:noFill/>
        </p:spPr>
        <p:txBody>
          <a:bodyPr wrap="none" rtlCol="0">
            <a:spAutoFit/>
          </a:bodyPr>
          <a:lstStyle/>
          <a:p>
            <a:r>
              <a:rPr lang="en-GB" b="1" dirty="0">
                <a:solidFill>
                  <a:schemeClr val="accent4">
                    <a:lumMod val="60000"/>
                    <a:lumOff val="40000"/>
                  </a:schemeClr>
                </a:solidFill>
                <a:latin typeface="Raleway" panose="020B0503030101060003" pitchFamily="34" charset="0"/>
              </a:rPr>
              <a:t>measurable</a:t>
            </a:r>
          </a:p>
        </p:txBody>
      </p:sp>
      <p:grpSp>
        <p:nvGrpSpPr>
          <p:cNvPr id="29" name="Group 28" descr="activity">
            <a:extLst>
              <a:ext uri="{FF2B5EF4-FFF2-40B4-BE49-F238E27FC236}">
                <a16:creationId xmlns:a16="http://schemas.microsoft.com/office/drawing/2014/main" id="{16DE1CA1-5C5A-4C01-8A07-B1C1B621B296}"/>
              </a:ext>
            </a:extLst>
          </p:cNvPr>
          <p:cNvGrpSpPr/>
          <p:nvPr/>
        </p:nvGrpSpPr>
        <p:grpSpPr>
          <a:xfrm>
            <a:off x="5779997" y="4514785"/>
            <a:ext cx="1587049" cy="682616"/>
            <a:chOff x="5715076" y="785277"/>
            <a:chExt cx="1587049" cy="682616"/>
          </a:xfrm>
        </p:grpSpPr>
        <p:sp>
          <p:nvSpPr>
            <p:cNvPr id="30" name="TextBox 29">
              <a:extLst>
                <a:ext uri="{FF2B5EF4-FFF2-40B4-BE49-F238E27FC236}">
                  <a16:creationId xmlns:a16="http://schemas.microsoft.com/office/drawing/2014/main" id="{4F126258-53D3-481E-ABA8-12CFCAC1BDE1}"/>
                </a:ext>
              </a:extLst>
            </p:cNvPr>
            <p:cNvSpPr txBox="1"/>
            <p:nvPr/>
          </p:nvSpPr>
          <p:spPr>
            <a:xfrm>
              <a:off x="5849980" y="1006228"/>
              <a:ext cx="1452145" cy="461665"/>
            </a:xfrm>
            <a:prstGeom prst="rect">
              <a:avLst/>
            </a:prstGeom>
            <a:noFill/>
          </p:spPr>
          <p:txBody>
            <a:bodyPr wrap="square">
              <a:spAutoFit/>
            </a:bodyPr>
            <a:lstStyle/>
            <a:p>
              <a:r>
                <a:rPr lang="en-US" sz="2400" b="1" dirty="0">
                  <a:solidFill>
                    <a:srgbClr val="00B050"/>
                  </a:solidFill>
                  <a:latin typeface="Raleway" panose="020B0503030101060003" pitchFamily="34" charset="0"/>
                </a:rPr>
                <a:t>Develop</a:t>
              </a:r>
              <a:endParaRPr lang="en-GB" sz="2400" dirty="0">
                <a:solidFill>
                  <a:srgbClr val="00B050"/>
                </a:solidFill>
                <a:latin typeface="Raleway" panose="020B0503030101060003" pitchFamily="34" charset="0"/>
              </a:endParaRPr>
            </a:p>
          </p:txBody>
        </p:sp>
        <p:sp>
          <p:nvSpPr>
            <p:cNvPr id="31" name="TextBox 30">
              <a:extLst>
                <a:ext uri="{FF2B5EF4-FFF2-40B4-BE49-F238E27FC236}">
                  <a16:creationId xmlns:a16="http://schemas.microsoft.com/office/drawing/2014/main" id="{82BCD39A-746D-4F1F-BA6B-BBF1F222C37A}"/>
                </a:ext>
              </a:extLst>
            </p:cNvPr>
            <p:cNvSpPr txBox="1"/>
            <p:nvPr/>
          </p:nvSpPr>
          <p:spPr>
            <a:xfrm>
              <a:off x="5715076" y="785277"/>
              <a:ext cx="995785" cy="369332"/>
            </a:xfrm>
            <a:prstGeom prst="rect">
              <a:avLst/>
            </a:prstGeom>
            <a:noFill/>
          </p:spPr>
          <p:txBody>
            <a:bodyPr wrap="none" rtlCol="0">
              <a:spAutoFit/>
            </a:bodyPr>
            <a:lstStyle/>
            <a:p>
              <a:r>
                <a:rPr lang="en-GB" b="1" dirty="0">
                  <a:solidFill>
                    <a:srgbClr val="00B050"/>
                  </a:solidFill>
                  <a:latin typeface="Raleway" panose="020B0503030101060003" pitchFamily="34" charset="0"/>
                </a:rPr>
                <a:t>activity</a:t>
              </a:r>
            </a:p>
          </p:txBody>
        </p:sp>
      </p:grpSp>
      <p:grpSp>
        <p:nvGrpSpPr>
          <p:cNvPr id="32" name="Group 31" descr="timed">
            <a:extLst>
              <a:ext uri="{FF2B5EF4-FFF2-40B4-BE49-F238E27FC236}">
                <a16:creationId xmlns:a16="http://schemas.microsoft.com/office/drawing/2014/main" id="{32988020-7EB3-433D-97BC-5695E943ADD8}"/>
              </a:ext>
            </a:extLst>
          </p:cNvPr>
          <p:cNvGrpSpPr/>
          <p:nvPr/>
        </p:nvGrpSpPr>
        <p:grpSpPr>
          <a:xfrm>
            <a:off x="5191493" y="5459779"/>
            <a:ext cx="2176335" cy="477421"/>
            <a:chOff x="6658759" y="-1774341"/>
            <a:chExt cx="2176335" cy="477421"/>
          </a:xfrm>
        </p:grpSpPr>
        <p:sp>
          <p:nvSpPr>
            <p:cNvPr id="33" name="TextBox 32">
              <a:extLst>
                <a:ext uri="{FF2B5EF4-FFF2-40B4-BE49-F238E27FC236}">
                  <a16:creationId xmlns:a16="http://schemas.microsoft.com/office/drawing/2014/main" id="{CDA08F5D-384E-4ACE-94C7-16F08F2273B0}"/>
                </a:ext>
              </a:extLst>
            </p:cNvPr>
            <p:cNvSpPr txBox="1"/>
            <p:nvPr/>
          </p:nvSpPr>
          <p:spPr>
            <a:xfrm>
              <a:off x="7382949" y="-1774341"/>
              <a:ext cx="1452145" cy="461665"/>
            </a:xfrm>
            <a:prstGeom prst="rect">
              <a:avLst/>
            </a:prstGeom>
            <a:noFill/>
          </p:spPr>
          <p:txBody>
            <a:bodyPr wrap="square">
              <a:spAutoFit/>
            </a:bodyPr>
            <a:lstStyle/>
            <a:p>
              <a:r>
                <a:rPr lang="en-US" sz="2400" b="1" dirty="0">
                  <a:solidFill>
                    <a:schemeClr val="accent6">
                      <a:lumMod val="50000"/>
                    </a:schemeClr>
                  </a:solidFill>
                  <a:latin typeface="Raleway" panose="020B0503030101060003" pitchFamily="34" charset="0"/>
                </a:rPr>
                <a:t>2 July</a:t>
              </a:r>
              <a:endParaRPr lang="en-GB" sz="2400" dirty="0">
                <a:solidFill>
                  <a:schemeClr val="accent6">
                    <a:lumMod val="50000"/>
                  </a:schemeClr>
                </a:solidFill>
                <a:latin typeface="Raleway" panose="020B0503030101060003" pitchFamily="34" charset="0"/>
              </a:endParaRPr>
            </a:p>
          </p:txBody>
        </p:sp>
        <p:sp>
          <p:nvSpPr>
            <p:cNvPr id="34" name="TextBox 33">
              <a:extLst>
                <a:ext uri="{FF2B5EF4-FFF2-40B4-BE49-F238E27FC236}">
                  <a16:creationId xmlns:a16="http://schemas.microsoft.com/office/drawing/2014/main" id="{F17B2089-6A7B-49FD-860D-D008F996CD1B}"/>
                </a:ext>
              </a:extLst>
            </p:cNvPr>
            <p:cNvSpPr txBox="1"/>
            <p:nvPr/>
          </p:nvSpPr>
          <p:spPr>
            <a:xfrm>
              <a:off x="6658759" y="-1666252"/>
              <a:ext cx="833883" cy="369332"/>
            </a:xfrm>
            <a:prstGeom prst="rect">
              <a:avLst/>
            </a:prstGeom>
            <a:noFill/>
          </p:spPr>
          <p:txBody>
            <a:bodyPr wrap="none" rtlCol="0">
              <a:spAutoFit/>
            </a:bodyPr>
            <a:lstStyle/>
            <a:p>
              <a:r>
                <a:rPr lang="en-GB" b="1" dirty="0">
                  <a:solidFill>
                    <a:schemeClr val="accent6">
                      <a:lumMod val="50000"/>
                    </a:schemeClr>
                  </a:solidFill>
                  <a:latin typeface="Raleway" panose="020B0503030101060003" pitchFamily="34" charset="0"/>
                </a:rPr>
                <a:t>timed</a:t>
              </a:r>
            </a:p>
          </p:txBody>
        </p:sp>
      </p:grpSp>
      <p:sp>
        <p:nvSpPr>
          <p:cNvPr id="35" name="Rectangle 34">
            <a:extLst>
              <a:ext uri="{FF2B5EF4-FFF2-40B4-BE49-F238E27FC236}">
                <a16:creationId xmlns:a16="http://schemas.microsoft.com/office/drawing/2014/main" id="{1421127D-A549-479A-8A0C-D547C9CB77E8}"/>
              </a:ext>
              <a:ext uri="{C183D7F6-B498-43B3-948B-1728B52AA6E4}">
                <adec:decorative xmlns:adec="http://schemas.microsoft.com/office/drawing/2017/decorative" val="1"/>
              </a:ext>
            </a:extLst>
          </p:cNvPr>
          <p:cNvSpPr/>
          <p:nvPr/>
        </p:nvSpPr>
        <p:spPr>
          <a:xfrm>
            <a:off x="5958388" y="2906215"/>
            <a:ext cx="4803113" cy="1486858"/>
          </a:xfrm>
          <a:prstGeom prst="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91C0FFC-FB78-431C-9354-F6C1EA1960C5}"/>
              </a:ext>
              <a:ext uri="{C183D7F6-B498-43B3-948B-1728B52AA6E4}">
                <adec:decorative xmlns:adec="http://schemas.microsoft.com/office/drawing/2017/decorative" val="1"/>
              </a:ext>
            </a:extLst>
          </p:cNvPr>
          <p:cNvSpPr/>
          <p:nvPr/>
        </p:nvSpPr>
        <p:spPr>
          <a:xfrm>
            <a:off x="5972185" y="4798664"/>
            <a:ext cx="4803113" cy="1075648"/>
          </a:xfrm>
          <a:prstGeom prst="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62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2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9B44-AFDA-4EB2-8955-0509A9B8FABF}"/>
              </a:ext>
            </a:extLst>
          </p:cNvPr>
          <p:cNvSpPr>
            <a:spLocks noGrp="1"/>
          </p:cNvSpPr>
          <p:nvPr>
            <p:ph type="title"/>
          </p:nvPr>
        </p:nvSpPr>
        <p:spPr>
          <a:xfrm>
            <a:off x="2590799" y="61306"/>
            <a:ext cx="6198359" cy="1325563"/>
          </a:xfrm>
        </p:spPr>
        <p:txBody>
          <a:bodyPr>
            <a:noAutofit/>
          </a:bodyPr>
          <a:lstStyle/>
          <a:p>
            <a:r>
              <a:rPr lang="en-GB" sz="3400" dirty="0"/>
              <a:t>Activity: Write an objective for and analyse it.</a:t>
            </a:r>
          </a:p>
        </p:txBody>
      </p:sp>
      <p:sp>
        <p:nvSpPr>
          <p:cNvPr id="3" name="Content Placeholder 2">
            <a:extLst>
              <a:ext uri="{FF2B5EF4-FFF2-40B4-BE49-F238E27FC236}">
                <a16:creationId xmlns:a16="http://schemas.microsoft.com/office/drawing/2014/main" id="{C3D25C5E-A9E5-4498-A38D-8BCFDB9754EE}"/>
              </a:ext>
            </a:extLst>
          </p:cNvPr>
          <p:cNvSpPr>
            <a:spLocks noGrp="1"/>
          </p:cNvSpPr>
          <p:nvPr>
            <p:ph idx="1"/>
          </p:nvPr>
        </p:nvSpPr>
        <p:spPr>
          <a:xfrm>
            <a:off x="174009" y="1241255"/>
            <a:ext cx="8037394" cy="5268835"/>
          </a:xfrm>
        </p:spPr>
        <p:txBody>
          <a:bodyPr>
            <a:normAutofit/>
          </a:bodyPr>
          <a:lstStyle/>
          <a:p>
            <a:endParaRPr lang="en-US" dirty="0">
              <a:latin typeface="Raleway" panose="020B0503030101060003" pitchFamily="34" charset="0"/>
            </a:endParaRPr>
          </a:p>
          <a:p>
            <a:r>
              <a:rPr lang="en-GB" dirty="0">
                <a:latin typeface="Raleway" panose="020B0503030101060003" pitchFamily="34" charset="0"/>
              </a:rPr>
              <a:t>Imagine you had been tasked with organising a </a:t>
            </a:r>
            <a:r>
              <a:rPr lang="en-GB" b="1" dirty="0">
                <a:latin typeface="Raleway" panose="020B0503030101060003" pitchFamily="34" charset="0"/>
              </a:rPr>
              <a:t>“Welcome Back!” event for your course </a:t>
            </a:r>
            <a:r>
              <a:rPr lang="en-GB" dirty="0">
                <a:latin typeface="Raleway" panose="020B0503030101060003" pitchFamily="34" charset="0"/>
              </a:rPr>
              <a:t>for after the summer vacation in Sept</a:t>
            </a:r>
            <a:r>
              <a:rPr lang="en-GB">
                <a:latin typeface="Raleway" panose="020B0503030101060003" pitchFamily="34" charset="0"/>
              </a:rPr>
              <a:t>, 2024.</a:t>
            </a:r>
            <a:endParaRPr lang="en-GB" dirty="0">
              <a:latin typeface="Raleway" panose="020B0503030101060003" pitchFamily="34" charset="0"/>
            </a:endParaRPr>
          </a:p>
          <a:p>
            <a:endParaRPr lang="en-GB" dirty="0"/>
          </a:p>
          <a:p>
            <a:r>
              <a:rPr lang="en-GB" dirty="0"/>
              <a:t>Write</a:t>
            </a:r>
            <a:r>
              <a:rPr lang="en-GB" dirty="0">
                <a:latin typeface="Raleway" panose="020B0503030101060003" pitchFamily="34" charset="0"/>
              </a:rPr>
              <a:t> one objective for this Project</a:t>
            </a:r>
          </a:p>
          <a:p>
            <a:endParaRPr lang="en-GB" dirty="0">
              <a:latin typeface="Raleway" panose="020B0503030101060003" pitchFamily="34" charset="0"/>
            </a:endParaRPr>
          </a:p>
          <a:p>
            <a:r>
              <a:rPr lang="en-GB" b="1" i="1" dirty="0">
                <a:latin typeface="Raleway" panose="020B0503030101060003" pitchFamily="34" charset="0"/>
              </a:rPr>
              <a:t>Post in the Chat</a:t>
            </a:r>
            <a:endParaRPr lang="en-GB" b="1"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p:txBody>
      </p:sp>
      <p:sp>
        <p:nvSpPr>
          <p:cNvPr id="5" name="TextBox 4">
            <a:extLst>
              <a:ext uri="{FF2B5EF4-FFF2-40B4-BE49-F238E27FC236}">
                <a16:creationId xmlns:a16="http://schemas.microsoft.com/office/drawing/2014/main" id="{A0A0E013-A729-445C-980B-CCC486290930}"/>
              </a:ext>
            </a:extLst>
          </p:cNvPr>
          <p:cNvSpPr txBox="1"/>
          <p:nvPr/>
        </p:nvSpPr>
        <p:spPr>
          <a:xfrm>
            <a:off x="8457062" y="1728843"/>
            <a:ext cx="3734938" cy="3598549"/>
          </a:xfrm>
          <a:prstGeom prst="rect">
            <a:avLst/>
          </a:prstGeom>
          <a:noFill/>
        </p:spPr>
        <p:txBody>
          <a:bodyPr wrap="square">
            <a:spAutoFit/>
          </a:bodyPr>
          <a:lstStyle/>
          <a:p>
            <a:pPr>
              <a:lnSpc>
                <a:spcPct val="120000"/>
              </a:lnSpc>
              <a:spcBef>
                <a:spcPts val="0"/>
              </a:spcBef>
            </a:pPr>
            <a:r>
              <a:rPr lang="en-US" sz="3200" b="1" dirty="0">
                <a:solidFill>
                  <a:srgbClr val="C00000"/>
                </a:solidFill>
              </a:rPr>
              <a:t>S</a:t>
            </a:r>
            <a:r>
              <a:rPr lang="en-US" sz="2400" dirty="0"/>
              <a:t>PECIFIC		</a:t>
            </a:r>
          </a:p>
          <a:p>
            <a:pPr>
              <a:lnSpc>
                <a:spcPct val="120000"/>
              </a:lnSpc>
              <a:spcBef>
                <a:spcPts val="0"/>
              </a:spcBef>
            </a:pPr>
            <a:r>
              <a:rPr lang="en-US" sz="3200" b="1" dirty="0">
                <a:solidFill>
                  <a:srgbClr val="45B4FF"/>
                </a:solidFill>
              </a:rPr>
              <a:t>M</a:t>
            </a:r>
            <a:r>
              <a:rPr lang="en-US" sz="2400" dirty="0"/>
              <a:t>EASURABLE		</a:t>
            </a:r>
          </a:p>
          <a:p>
            <a:pPr>
              <a:lnSpc>
                <a:spcPct val="120000"/>
              </a:lnSpc>
              <a:spcBef>
                <a:spcPts val="0"/>
              </a:spcBef>
            </a:pPr>
            <a:r>
              <a:rPr lang="en-US" sz="3200" b="1" dirty="0">
                <a:solidFill>
                  <a:srgbClr val="00B050"/>
                </a:solidFill>
              </a:rPr>
              <a:t>A</a:t>
            </a:r>
            <a:r>
              <a:rPr lang="en-US" sz="2400" dirty="0"/>
              <a:t>CTIVITY and </a:t>
            </a:r>
            <a:r>
              <a:rPr lang="en-US" sz="3200" b="1" dirty="0">
                <a:solidFill>
                  <a:srgbClr val="00B050"/>
                </a:solidFill>
              </a:rPr>
              <a:t>A</a:t>
            </a:r>
            <a:r>
              <a:rPr lang="en-US" sz="2400" dirty="0"/>
              <a:t>CHIEVEMENT BASED</a:t>
            </a:r>
          </a:p>
          <a:p>
            <a:pPr>
              <a:lnSpc>
                <a:spcPct val="120000"/>
              </a:lnSpc>
              <a:spcBef>
                <a:spcPts val="0"/>
              </a:spcBef>
            </a:pPr>
            <a:r>
              <a:rPr lang="en-US" sz="3200" b="1" dirty="0">
                <a:solidFill>
                  <a:schemeClr val="tx1">
                    <a:lumMod val="50000"/>
                    <a:lumOff val="50000"/>
                  </a:schemeClr>
                </a:solidFill>
              </a:rPr>
              <a:t>R</a:t>
            </a:r>
            <a:r>
              <a:rPr lang="en-US" sz="2400" dirty="0"/>
              <a:t>EALISTIC and </a:t>
            </a:r>
            <a:r>
              <a:rPr lang="en-US" sz="3200" b="1" dirty="0">
                <a:solidFill>
                  <a:schemeClr val="tx1">
                    <a:lumMod val="50000"/>
                    <a:lumOff val="50000"/>
                  </a:schemeClr>
                </a:solidFill>
              </a:rPr>
              <a:t>R</a:t>
            </a:r>
            <a:r>
              <a:rPr lang="en-US" sz="2400" dirty="0"/>
              <a:t>ELEVANT</a:t>
            </a:r>
          </a:p>
          <a:p>
            <a:pPr>
              <a:lnSpc>
                <a:spcPct val="120000"/>
              </a:lnSpc>
              <a:spcBef>
                <a:spcPts val="0"/>
              </a:spcBef>
            </a:pPr>
            <a:r>
              <a:rPr lang="en-US" sz="3200" b="1" dirty="0">
                <a:solidFill>
                  <a:schemeClr val="accent6">
                    <a:lumMod val="50000"/>
                  </a:schemeClr>
                </a:solidFill>
              </a:rPr>
              <a:t>T</a:t>
            </a:r>
            <a:r>
              <a:rPr lang="en-US" sz="2400" dirty="0"/>
              <a:t>IMED</a:t>
            </a:r>
          </a:p>
        </p:txBody>
      </p:sp>
      <p:pic>
        <p:nvPicPr>
          <p:cNvPr id="6" name="Graphic 5" descr="Meeting with solid fill">
            <a:extLst>
              <a:ext uri="{FF2B5EF4-FFF2-40B4-BE49-F238E27FC236}">
                <a16:creationId xmlns:a16="http://schemas.microsoft.com/office/drawing/2014/main" id="{F36344A5-635E-43A3-9AD1-FB7402CB92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8429" y="166867"/>
            <a:ext cx="914400" cy="914400"/>
          </a:xfrm>
          <a:prstGeom prst="rect">
            <a:avLst/>
          </a:prstGeom>
        </p:spPr>
      </p:pic>
    </p:spTree>
    <p:extLst>
      <p:ext uri="{BB962C8B-B14F-4D97-AF65-F5344CB8AC3E}">
        <p14:creationId xmlns:p14="http://schemas.microsoft.com/office/powerpoint/2010/main" val="4210457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C294-11B2-4AA9-9B23-BE8B46E91FD9}"/>
              </a:ext>
            </a:extLst>
          </p:cNvPr>
          <p:cNvSpPr>
            <a:spLocks noGrp="1"/>
          </p:cNvSpPr>
          <p:nvPr>
            <p:ph type="title"/>
          </p:nvPr>
        </p:nvSpPr>
        <p:spPr>
          <a:xfrm>
            <a:off x="1174477" y="114834"/>
            <a:ext cx="7566167" cy="1325563"/>
          </a:xfrm>
        </p:spPr>
        <p:txBody>
          <a:bodyPr/>
          <a:lstStyle/>
          <a:p>
            <a:r>
              <a:rPr lang="en-GB" dirty="0"/>
              <a:t>Project Requirements</a:t>
            </a:r>
          </a:p>
        </p:txBody>
      </p:sp>
      <p:sp>
        <p:nvSpPr>
          <p:cNvPr id="3" name="Content Placeholder 2">
            <a:extLst>
              <a:ext uri="{FF2B5EF4-FFF2-40B4-BE49-F238E27FC236}">
                <a16:creationId xmlns:a16="http://schemas.microsoft.com/office/drawing/2014/main" id="{316BCB58-B058-4783-ABD1-4B0CEEEE8E4E}"/>
              </a:ext>
            </a:extLst>
          </p:cNvPr>
          <p:cNvSpPr>
            <a:spLocks noGrp="1"/>
          </p:cNvSpPr>
          <p:nvPr>
            <p:ph idx="1"/>
          </p:nvPr>
        </p:nvSpPr>
        <p:spPr>
          <a:xfrm>
            <a:off x="1682592" y="1825625"/>
            <a:ext cx="9671207" cy="4351338"/>
          </a:xfrm>
        </p:spPr>
        <p:txBody>
          <a:bodyPr>
            <a:normAutofit fontScale="85000" lnSpcReduction="10000"/>
          </a:bodyPr>
          <a:lstStyle/>
          <a:p>
            <a:pPr>
              <a:lnSpc>
                <a:spcPct val="120000"/>
              </a:lnSpc>
              <a:spcBef>
                <a:spcPts val="0"/>
              </a:spcBef>
              <a:buFont typeface="Arial" panose="020B0604020202020204" pitchFamily="34" charset="0"/>
              <a:buNone/>
            </a:pPr>
            <a:r>
              <a:rPr lang="en-US" sz="3600" b="1" dirty="0"/>
              <a:t>Definitions</a:t>
            </a:r>
          </a:p>
          <a:p>
            <a:pPr>
              <a:lnSpc>
                <a:spcPct val="120000"/>
              </a:lnSpc>
              <a:spcBef>
                <a:spcPts val="0"/>
              </a:spcBef>
              <a:buFont typeface="Arial" panose="020B0604020202020204" pitchFamily="34" charset="0"/>
              <a:buNone/>
            </a:pPr>
            <a:endParaRPr lang="en-GB" sz="3600" b="1" dirty="0"/>
          </a:p>
          <a:p>
            <a:pPr>
              <a:lnSpc>
                <a:spcPct val="120000"/>
              </a:lnSpc>
              <a:spcBef>
                <a:spcPts val="0"/>
              </a:spcBef>
            </a:pPr>
            <a:r>
              <a:rPr lang="en-GB" sz="2800" b="1" dirty="0"/>
              <a:t>Requirements</a:t>
            </a:r>
            <a:r>
              <a:rPr lang="en-GB" sz="2800" dirty="0"/>
              <a:t> – </a:t>
            </a:r>
            <a:r>
              <a:rPr lang="en-GB" sz="2800" i="1" dirty="0"/>
              <a:t>“A condition or capability that is required to be present in a product, service or result to satisfy a business need.”                     </a:t>
            </a:r>
            <a:endParaRPr lang="en-GB" sz="2800" dirty="0"/>
          </a:p>
          <a:p>
            <a:pPr algn="r">
              <a:lnSpc>
                <a:spcPct val="120000"/>
              </a:lnSpc>
              <a:spcBef>
                <a:spcPts val="0"/>
              </a:spcBef>
              <a:buFont typeface="Arial" panose="020B0604020202020204" pitchFamily="34" charset="0"/>
              <a:buNone/>
            </a:pPr>
            <a:r>
              <a:rPr lang="en-GB" sz="2800" i="1" dirty="0"/>
              <a:t>	PMI, 2021, pp. 247</a:t>
            </a:r>
            <a:endParaRPr lang="en-GB" sz="2800" dirty="0"/>
          </a:p>
          <a:p>
            <a:pPr>
              <a:lnSpc>
                <a:spcPct val="120000"/>
              </a:lnSpc>
              <a:spcBef>
                <a:spcPts val="0"/>
              </a:spcBef>
            </a:pPr>
            <a:endParaRPr lang="en-GB" sz="2800" dirty="0"/>
          </a:p>
          <a:p>
            <a:pPr>
              <a:lnSpc>
                <a:spcPct val="120000"/>
              </a:lnSpc>
              <a:spcBef>
                <a:spcPts val="0"/>
              </a:spcBef>
            </a:pPr>
            <a:r>
              <a:rPr lang="en-GB" sz="2800" b="1" dirty="0"/>
              <a:t>Requirements Management Plan </a:t>
            </a:r>
            <a:r>
              <a:rPr lang="en-GB" sz="2800" dirty="0"/>
              <a:t>– </a:t>
            </a:r>
            <a:r>
              <a:rPr lang="en-GB" sz="2800" i="1" dirty="0"/>
              <a:t>“A component of the project or program management plan that describes how requirements will be analysed, documented and managed. </a:t>
            </a:r>
            <a:endParaRPr lang="en-GB" sz="2800" dirty="0"/>
          </a:p>
          <a:p>
            <a:pPr algn="r">
              <a:lnSpc>
                <a:spcPct val="120000"/>
              </a:lnSpc>
              <a:spcBef>
                <a:spcPts val="0"/>
              </a:spcBef>
              <a:buFont typeface="Arial" panose="020B0604020202020204" pitchFamily="34" charset="0"/>
              <a:buNone/>
            </a:pPr>
            <a:r>
              <a:rPr lang="en-GB" sz="2800" i="1" dirty="0"/>
              <a:t>	</a:t>
            </a:r>
            <a:r>
              <a:rPr lang="en-GB" i="1" dirty="0"/>
              <a:t>P</a:t>
            </a:r>
            <a:r>
              <a:rPr lang="en-GB" sz="2800" i="1" dirty="0"/>
              <a:t>MI, 2021, pp. </a:t>
            </a:r>
            <a:r>
              <a:rPr lang="en-GB" i="1" dirty="0"/>
              <a:t>247</a:t>
            </a:r>
            <a:endParaRPr lang="en-GB" dirty="0"/>
          </a:p>
        </p:txBody>
      </p:sp>
      <p:pic>
        <p:nvPicPr>
          <p:cNvPr id="7" name="Picture 3" descr="? ! picture">
            <a:extLst>
              <a:ext uri="{FF2B5EF4-FFF2-40B4-BE49-F238E27FC236}">
                <a16:creationId xmlns:a16="http://schemas.microsoft.com/office/drawing/2014/main" id="{22F2AD59-BA43-4AD0-9DA8-36A30E392D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3392" y="3342138"/>
            <a:ext cx="968031" cy="11063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1D809FB-95E4-4588-86B1-AAE484680579}"/>
              </a:ext>
            </a:extLst>
          </p:cNvPr>
          <p:cNvSpPr txBox="1"/>
          <p:nvPr/>
        </p:nvSpPr>
        <p:spPr>
          <a:xfrm>
            <a:off x="683568" y="1772816"/>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9" name="TextBox 8">
            <a:extLst>
              <a:ext uri="{FF2B5EF4-FFF2-40B4-BE49-F238E27FC236}">
                <a16:creationId xmlns:a16="http://schemas.microsoft.com/office/drawing/2014/main" id="{65450EA8-6299-4333-876F-153B688E5427}"/>
              </a:ext>
            </a:extLst>
          </p:cNvPr>
          <p:cNvSpPr txBox="1"/>
          <p:nvPr/>
        </p:nvSpPr>
        <p:spPr>
          <a:xfrm>
            <a:off x="251520" y="2113022"/>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0" name="TextBox 9">
            <a:extLst>
              <a:ext uri="{FF2B5EF4-FFF2-40B4-BE49-F238E27FC236}">
                <a16:creationId xmlns:a16="http://schemas.microsoft.com/office/drawing/2014/main" id="{6A46BE67-B900-45F8-A74D-2D1699900820}"/>
              </a:ext>
            </a:extLst>
          </p:cNvPr>
          <p:cNvSpPr txBox="1"/>
          <p:nvPr/>
        </p:nvSpPr>
        <p:spPr>
          <a:xfrm>
            <a:off x="294474" y="1694383"/>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1" name="TextBox 10">
            <a:extLst>
              <a:ext uri="{FF2B5EF4-FFF2-40B4-BE49-F238E27FC236}">
                <a16:creationId xmlns:a16="http://schemas.microsoft.com/office/drawing/2014/main" id="{587D0F40-C309-42ED-8B41-A656EB9E3CDC}"/>
              </a:ext>
            </a:extLst>
          </p:cNvPr>
          <p:cNvSpPr txBox="1"/>
          <p:nvPr/>
        </p:nvSpPr>
        <p:spPr>
          <a:xfrm>
            <a:off x="1007604" y="2386881"/>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2" name="TextBox 11">
            <a:extLst>
              <a:ext uri="{FF2B5EF4-FFF2-40B4-BE49-F238E27FC236}">
                <a16:creationId xmlns:a16="http://schemas.microsoft.com/office/drawing/2014/main" id="{1ED2F298-BE82-4B1A-A483-0798590924D2}"/>
              </a:ext>
            </a:extLst>
          </p:cNvPr>
          <p:cNvSpPr txBox="1"/>
          <p:nvPr/>
        </p:nvSpPr>
        <p:spPr>
          <a:xfrm>
            <a:off x="1057388" y="1694382"/>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3" name="TextBox 12">
            <a:extLst>
              <a:ext uri="{FF2B5EF4-FFF2-40B4-BE49-F238E27FC236}">
                <a16:creationId xmlns:a16="http://schemas.microsoft.com/office/drawing/2014/main" id="{6B504065-377E-4188-9629-13CDE884AB14}"/>
              </a:ext>
            </a:extLst>
          </p:cNvPr>
          <p:cNvSpPr txBox="1"/>
          <p:nvPr/>
        </p:nvSpPr>
        <p:spPr>
          <a:xfrm>
            <a:off x="706434" y="2564904"/>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4" name="TextBox 13">
            <a:extLst>
              <a:ext uri="{FF2B5EF4-FFF2-40B4-BE49-F238E27FC236}">
                <a16:creationId xmlns:a16="http://schemas.microsoft.com/office/drawing/2014/main" id="{73CD24A2-3B7A-4977-96FF-C9BF1058C97A}"/>
              </a:ext>
            </a:extLst>
          </p:cNvPr>
          <p:cNvSpPr txBox="1"/>
          <p:nvPr/>
        </p:nvSpPr>
        <p:spPr>
          <a:xfrm>
            <a:off x="226483" y="2492896"/>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5" name="TextBox 14">
            <a:extLst>
              <a:ext uri="{FF2B5EF4-FFF2-40B4-BE49-F238E27FC236}">
                <a16:creationId xmlns:a16="http://schemas.microsoft.com/office/drawing/2014/main" id="{87482CFF-C8FB-4086-997D-FD498B62A93E}"/>
              </a:ext>
            </a:extLst>
          </p:cNvPr>
          <p:cNvSpPr txBox="1"/>
          <p:nvPr/>
        </p:nvSpPr>
        <p:spPr>
          <a:xfrm>
            <a:off x="492879" y="2001653"/>
            <a:ext cx="1003801" cy="461665"/>
          </a:xfrm>
          <a:prstGeom prst="rect">
            <a:avLst/>
          </a:prstGeom>
          <a:noFill/>
        </p:spPr>
        <p:txBody>
          <a:bodyPr wrap="none" rtlCol="0">
            <a:spAutoFit/>
          </a:bodyPr>
          <a:lstStyle/>
          <a:p>
            <a:r>
              <a:rPr lang="en-GB" sz="2000" b="1" dirty="0">
                <a:solidFill>
                  <a:srgbClr val="8468AC"/>
                </a:solidFill>
                <a:latin typeface="Raleway" panose="020B0503030101060003" pitchFamily="34" charset="0"/>
              </a:rPr>
              <a:t>What</a:t>
            </a:r>
            <a:r>
              <a:rPr lang="en-GB" sz="2400" b="1" dirty="0">
                <a:solidFill>
                  <a:srgbClr val="8468AC"/>
                </a:solidFill>
                <a:latin typeface="Raleway" panose="020B0503030101060003" pitchFamily="34" charset="0"/>
              </a:rPr>
              <a:t>?</a:t>
            </a:r>
            <a:endParaRPr lang="en-GB" sz="2000" b="1" dirty="0">
              <a:solidFill>
                <a:srgbClr val="8468AC"/>
              </a:solidFill>
              <a:latin typeface="Raleway" panose="020B0503030101060003" pitchFamily="34" charset="0"/>
            </a:endParaRPr>
          </a:p>
        </p:txBody>
      </p:sp>
    </p:spTree>
    <p:extLst>
      <p:ext uri="{BB962C8B-B14F-4D97-AF65-F5344CB8AC3E}">
        <p14:creationId xmlns:p14="http://schemas.microsoft.com/office/powerpoint/2010/main" val="3889042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8E8A-B44A-44B5-A6BD-879DDE825EA8}"/>
              </a:ext>
            </a:extLst>
          </p:cNvPr>
          <p:cNvSpPr>
            <a:spLocks noGrp="1"/>
          </p:cNvSpPr>
          <p:nvPr>
            <p:ph type="title"/>
          </p:nvPr>
        </p:nvSpPr>
        <p:spPr>
          <a:xfrm>
            <a:off x="3216528" y="207716"/>
            <a:ext cx="6441253" cy="1325563"/>
          </a:xfrm>
        </p:spPr>
        <p:txBody>
          <a:bodyPr>
            <a:noAutofit/>
          </a:bodyPr>
          <a:lstStyle/>
          <a:p>
            <a:r>
              <a:rPr lang="en-GB" sz="3200" dirty="0"/>
              <a:t>Maylor (2017) links together stakeholders, requirements and measures (pp. 76)</a:t>
            </a:r>
          </a:p>
        </p:txBody>
      </p:sp>
      <p:graphicFrame>
        <p:nvGraphicFramePr>
          <p:cNvPr id="6" name="Table 6">
            <a:extLst>
              <a:ext uri="{FF2B5EF4-FFF2-40B4-BE49-F238E27FC236}">
                <a16:creationId xmlns:a16="http://schemas.microsoft.com/office/drawing/2014/main" id="{E7FF87F2-B83F-44C8-AE0E-4F1F0C8926ED}"/>
              </a:ext>
            </a:extLst>
          </p:cNvPr>
          <p:cNvGraphicFramePr>
            <a:graphicFrameLocks noGrp="1"/>
          </p:cNvGraphicFramePr>
          <p:nvPr>
            <p:ph idx="1"/>
            <p:extLst>
              <p:ext uri="{D42A27DB-BD31-4B8C-83A1-F6EECF244321}">
                <p14:modId xmlns:p14="http://schemas.microsoft.com/office/powerpoint/2010/main" val="100549690"/>
              </p:ext>
            </p:extLst>
          </p:nvPr>
        </p:nvGraphicFramePr>
        <p:xfrm>
          <a:off x="657329" y="1936157"/>
          <a:ext cx="10909573" cy="4211320"/>
        </p:xfrm>
        <a:graphic>
          <a:graphicData uri="http://schemas.openxmlformats.org/drawingml/2006/table">
            <a:tbl>
              <a:tblPr firstRow="1" bandRow="1">
                <a:tableStyleId>{00A15C55-8517-42AA-B614-E9B94910E393}</a:tableStyleId>
              </a:tblPr>
              <a:tblGrid>
                <a:gridCol w="2229792">
                  <a:extLst>
                    <a:ext uri="{9D8B030D-6E8A-4147-A177-3AD203B41FA5}">
                      <a16:colId xmlns:a16="http://schemas.microsoft.com/office/drawing/2014/main" val="1091382391"/>
                    </a:ext>
                  </a:extLst>
                </a:gridCol>
                <a:gridCol w="3566017">
                  <a:extLst>
                    <a:ext uri="{9D8B030D-6E8A-4147-A177-3AD203B41FA5}">
                      <a16:colId xmlns:a16="http://schemas.microsoft.com/office/drawing/2014/main" val="4104937523"/>
                    </a:ext>
                  </a:extLst>
                </a:gridCol>
                <a:gridCol w="5113764">
                  <a:extLst>
                    <a:ext uri="{9D8B030D-6E8A-4147-A177-3AD203B41FA5}">
                      <a16:colId xmlns:a16="http://schemas.microsoft.com/office/drawing/2014/main" val="1640314870"/>
                    </a:ext>
                  </a:extLst>
                </a:gridCol>
              </a:tblGrid>
              <a:tr h="370840">
                <a:tc>
                  <a:txBody>
                    <a:bodyPr/>
                    <a:lstStyle/>
                    <a:p>
                      <a:r>
                        <a:rPr lang="en-GB" dirty="0">
                          <a:solidFill>
                            <a:schemeClr val="accent6"/>
                          </a:solidFill>
                        </a:rPr>
                        <a:t>Item</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r>
                        <a:rPr lang="en-GB" dirty="0">
                          <a:solidFill>
                            <a:schemeClr val="accent6"/>
                          </a:solidFill>
                        </a:rPr>
                        <a:t>Definition</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r>
                        <a:rPr lang="en-GB" dirty="0">
                          <a:solidFill>
                            <a:schemeClr val="accent6"/>
                          </a:solidFill>
                        </a:rPr>
                        <a:t>Examples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767789009"/>
                  </a:ext>
                </a:extLst>
              </a:tr>
              <a:tr h="370840">
                <a:tc>
                  <a:txBody>
                    <a:bodyPr/>
                    <a:lstStyle/>
                    <a:p>
                      <a:r>
                        <a:rPr lang="en-GB" b="1" dirty="0"/>
                        <a:t>Stakeholders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Any individual or group with an interest in the project outcome.</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The project customers, the delivery team, the end beneficiaries of the project, anyone affected by the outcome, proponents and opponents of any change</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188542552"/>
                  </a:ext>
                </a:extLst>
              </a:tr>
              <a:tr h="370840">
                <a:tc>
                  <a:txBody>
                    <a:bodyPr/>
                    <a:lstStyle/>
                    <a:p>
                      <a:r>
                        <a:rPr lang="en-GB" b="1" dirty="0"/>
                        <a:t>Requirements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What each individual or group wants from the process or outcome</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Defined requirements in the form of a specification or contract, implicit requirements (I want this project to be a good place to work), or legal/ethical/moral/commercial. Competitive requirements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640272044"/>
                  </a:ext>
                </a:extLst>
              </a:tr>
              <a:tr h="370840">
                <a:tc>
                  <a:txBody>
                    <a:bodyPr/>
                    <a:lstStyle/>
                    <a:p>
                      <a:r>
                        <a:rPr lang="en-GB" b="1" dirty="0"/>
                        <a:t>Measures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The means by which it will be determined during and post project whether those requirements have been met</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Level of compliance to the specification, customer satisfaction, level of return on investment, staff retention levels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888330826"/>
                  </a:ext>
                </a:extLst>
              </a:tr>
            </a:tbl>
          </a:graphicData>
        </a:graphic>
      </p:graphicFrame>
      <p:grpSp>
        <p:nvGrpSpPr>
          <p:cNvPr id="31" name="Group 30" descr="Stakeholders">
            <a:extLst>
              <a:ext uri="{FF2B5EF4-FFF2-40B4-BE49-F238E27FC236}">
                <a16:creationId xmlns:a16="http://schemas.microsoft.com/office/drawing/2014/main" id="{5B8D76B0-517A-4CB9-A30D-EE44952822DD}"/>
              </a:ext>
            </a:extLst>
          </p:cNvPr>
          <p:cNvGrpSpPr/>
          <p:nvPr/>
        </p:nvGrpSpPr>
        <p:grpSpPr>
          <a:xfrm>
            <a:off x="681633" y="248557"/>
            <a:ext cx="1539159" cy="1341303"/>
            <a:chOff x="9871366" y="4781020"/>
            <a:chExt cx="1713074" cy="1537678"/>
          </a:xfrm>
        </p:grpSpPr>
        <p:sp>
          <p:nvSpPr>
            <p:cNvPr id="32" name="Oval 31">
              <a:extLst>
                <a:ext uri="{FF2B5EF4-FFF2-40B4-BE49-F238E27FC236}">
                  <a16:creationId xmlns:a16="http://schemas.microsoft.com/office/drawing/2014/main" id="{533ACDFB-98A0-41C1-B1BE-D9F9D51264C0}"/>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3" name="TextBox 32">
              <a:extLst>
                <a:ext uri="{FF2B5EF4-FFF2-40B4-BE49-F238E27FC236}">
                  <a16:creationId xmlns:a16="http://schemas.microsoft.com/office/drawing/2014/main" id="{7CDB43BF-B776-4A41-A712-6CCCF679CE89}"/>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34" name="Graphic 33" descr="Connections outline">
              <a:extLst>
                <a:ext uri="{FF2B5EF4-FFF2-40B4-BE49-F238E27FC236}">
                  <a16:creationId xmlns:a16="http://schemas.microsoft.com/office/drawing/2014/main" id="{8CE65BD0-24B1-477B-8537-D197CEDA12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spTree>
    <p:extLst>
      <p:ext uri="{BB962C8B-B14F-4D97-AF65-F5344CB8AC3E}">
        <p14:creationId xmlns:p14="http://schemas.microsoft.com/office/powerpoint/2010/main" val="1628728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5A63-D0B4-46CA-BEBA-C37831118CA7}"/>
              </a:ext>
            </a:extLst>
          </p:cNvPr>
          <p:cNvSpPr>
            <a:spLocks noGrp="1"/>
          </p:cNvSpPr>
          <p:nvPr>
            <p:ph type="title"/>
          </p:nvPr>
        </p:nvSpPr>
        <p:spPr>
          <a:xfrm>
            <a:off x="838200" y="61306"/>
            <a:ext cx="9702521" cy="1325563"/>
          </a:xfrm>
        </p:spPr>
        <p:txBody>
          <a:bodyPr/>
          <a:lstStyle/>
          <a:p>
            <a:r>
              <a:rPr lang="en-GB" dirty="0"/>
              <a:t>How do we collect requirements?</a:t>
            </a:r>
          </a:p>
        </p:txBody>
      </p:sp>
      <p:sp>
        <p:nvSpPr>
          <p:cNvPr id="3" name="Content Placeholder 2">
            <a:extLst>
              <a:ext uri="{FF2B5EF4-FFF2-40B4-BE49-F238E27FC236}">
                <a16:creationId xmlns:a16="http://schemas.microsoft.com/office/drawing/2014/main" id="{4A4826A6-CD8C-4058-9CBA-28B8ADA00122}"/>
              </a:ext>
            </a:extLst>
          </p:cNvPr>
          <p:cNvSpPr>
            <a:spLocks noGrp="1"/>
          </p:cNvSpPr>
          <p:nvPr>
            <p:ph idx="1"/>
          </p:nvPr>
        </p:nvSpPr>
        <p:spPr/>
        <p:txBody>
          <a:bodyPr/>
          <a:lstStyle/>
          <a:p>
            <a:r>
              <a:rPr lang="en-GB" b="1" dirty="0"/>
              <a:t>Collect data from project team and stakeholders:</a:t>
            </a:r>
          </a:p>
          <a:p>
            <a:pPr lvl="1"/>
            <a:r>
              <a:rPr lang="en-GB" dirty="0"/>
              <a:t>Brainstorming</a:t>
            </a:r>
          </a:p>
          <a:p>
            <a:pPr lvl="1"/>
            <a:r>
              <a:rPr lang="en-GB" dirty="0"/>
              <a:t>Interviews (with stakeholders)</a:t>
            </a:r>
          </a:p>
          <a:p>
            <a:pPr lvl="1"/>
            <a:r>
              <a:rPr lang="en-GB" dirty="0"/>
              <a:t>Focus Groups (interactive discussion with key stakeholders and subject matter experts)</a:t>
            </a:r>
          </a:p>
          <a:p>
            <a:pPr lvl="1"/>
            <a:r>
              <a:rPr lang="en-GB" dirty="0"/>
              <a:t>Questionnaires and surveys (pre-designed questions – can ask lots of people and get statistical data)</a:t>
            </a:r>
          </a:p>
          <a:p>
            <a:pPr lvl="1"/>
            <a:r>
              <a:rPr lang="en-GB" dirty="0"/>
              <a:t>Benchmarking</a:t>
            </a:r>
          </a:p>
        </p:txBody>
      </p:sp>
      <p:grpSp>
        <p:nvGrpSpPr>
          <p:cNvPr id="27" name="Group 26" descr="Stakeholders">
            <a:extLst>
              <a:ext uri="{FF2B5EF4-FFF2-40B4-BE49-F238E27FC236}">
                <a16:creationId xmlns:a16="http://schemas.microsoft.com/office/drawing/2014/main" id="{1049048E-2D88-444D-A620-FC17AFFF743B}"/>
              </a:ext>
            </a:extLst>
          </p:cNvPr>
          <p:cNvGrpSpPr/>
          <p:nvPr/>
        </p:nvGrpSpPr>
        <p:grpSpPr>
          <a:xfrm>
            <a:off x="10698668" y="2374930"/>
            <a:ext cx="1539159" cy="1341303"/>
            <a:chOff x="9871366" y="4781020"/>
            <a:chExt cx="1713074" cy="1537678"/>
          </a:xfrm>
        </p:grpSpPr>
        <p:sp>
          <p:nvSpPr>
            <p:cNvPr id="28" name="Oval 27">
              <a:extLst>
                <a:ext uri="{FF2B5EF4-FFF2-40B4-BE49-F238E27FC236}">
                  <a16:creationId xmlns:a16="http://schemas.microsoft.com/office/drawing/2014/main" id="{84EAD00A-748B-4938-9FC9-7192101F6A72}"/>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9" name="TextBox 28">
              <a:extLst>
                <a:ext uri="{FF2B5EF4-FFF2-40B4-BE49-F238E27FC236}">
                  <a16:creationId xmlns:a16="http://schemas.microsoft.com/office/drawing/2014/main" id="{AD380FC0-568A-45E6-A8DB-F2DF34134A6C}"/>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30" name="Graphic 29" descr="Connections outline">
              <a:extLst>
                <a:ext uri="{FF2B5EF4-FFF2-40B4-BE49-F238E27FC236}">
                  <a16:creationId xmlns:a16="http://schemas.microsoft.com/office/drawing/2014/main" id="{7A637FD7-89C8-469F-A396-2A44E80D7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grpSp>
        <p:nvGrpSpPr>
          <p:cNvPr id="31" name="Group 30" descr="Team &amp; Organisation">
            <a:extLst>
              <a:ext uri="{FF2B5EF4-FFF2-40B4-BE49-F238E27FC236}">
                <a16:creationId xmlns:a16="http://schemas.microsoft.com/office/drawing/2014/main" id="{B2B156E3-CC47-43B5-9DDB-3966742C3BF1}"/>
              </a:ext>
            </a:extLst>
          </p:cNvPr>
          <p:cNvGrpSpPr/>
          <p:nvPr/>
        </p:nvGrpSpPr>
        <p:grpSpPr>
          <a:xfrm>
            <a:off x="9747508" y="1523999"/>
            <a:ext cx="1321897" cy="1259673"/>
            <a:chOff x="-32596" y="1522747"/>
            <a:chExt cx="1528770" cy="1537678"/>
          </a:xfrm>
        </p:grpSpPr>
        <p:sp>
          <p:nvSpPr>
            <p:cNvPr id="32" name="Oval 31">
              <a:extLst>
                <a:ext uri="{FF2B5EF4-FFF2-40B4-BE49-F238E27FC236}">
                  <a16:creationId xmlns:a16="http://schemas.microsoft.com/office/drawing/2014/main" id="{2C1FEC12-0B96-43C3-869D-F7D550D24424}"/>
                </a:ext>
              </a:extLst>
            </p:cNvPr>
            <p:cNvSpPr/>
            <p:nvPr/>
          </p:nvSpPr>
          <p:spPr>
            <a:xfrm>
              <a:off x="18274" y="1522747"/>
              <a:ext cx="1471263" cy="1537678"/>
            </a:xfrm>
            <a:prstGeom prst="ellipse">
              <a:avLst/>
            </a:prstGeom>
            <a:solidFill>
              <a:srgbClr val="F880A7"/>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E8A76CF7-B561-4B9F-817F-AF4F8C7D598E}"/>
                </a:ext>
              </a:extLst>
            </p:cNvPr>
            <p:cNvSpPr txBox="1"/>
            <p:nvPr/>
          </p:nvSpPr>
          <p:spPr>
            <a:xfrm>
              <a:off x="-32596" y="1691368"/>
              <a:ext cx="1528770" cy="638693"/>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Team &amp;</a:t>
              </a:r>
              <a:endParaRPr lang="en-GB" sz="800" dirty="0">
                <a:solidFill>
                  <a:schemeClr val="tx1">
                    <a:lumMod val="90000"/>
                    <a:lumOff val="10000"/>
                  </a:schemeClr>
                </a:solidFill>
                <a:latin typeface="Raleway" panose="020B0503030101060003" pitchFamily="34" charset="0"/>
              </a:endParaRPr>
            </a:p>
            <a:p>
              <a:pPr algn="ctr"/>
              <a:r>
                <a:rPr lang="en-GB" sz="1400" b="1" dirty="0">
                  <a:solidFill>
                    <a:schemeClr val="tx1">
                      <a:lumMod val="90000"/>
                      <a:lumOff val="10000"/>
                    </a:schemeClr>
                  </a:solidFill>
                  <a:latin typeface="Raleway" panose="020B0503030101060003" pitchFamily="34" charset="0"/>
                </a:rPr>
                <a:t>Organisation </a:t>
              </a:r>
              <a:endParaRPr lang="en-GB" sz="800" dirty="0">
                <a:solidFill>
                  <a:schemeClr val="tx1">
                    <a:lumMod val="90000"/>
                    <a:lumOff val="10000"/>
                  </a:schemeClr>
                </a:solidFill>
                <a:latin typeface="Raleway" panose="020B0503030101060003" pitchFamily="34" charset="0"/>
              </a:endParaRPr>
            </a:p>
          </p:txBody>
        </p:sp>
        <p:pic>
          <p:nvPicPr>
            <p:cNvPr id="34" name="Graphic 33" descr="Resource">
              <a:extLst>
                <a:ext uri="{FF2B5EF4-FFF2-40B4-BE49-F238E27FC236}">
                  <a16:creationId xmlns:a16="http://schemas.microsoft.com/office/drawing/2014/main" id="{47733716-94E9-44F4-9C0C-658D6F6018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937" y="2258230"/>
              <a:ext cx="632547" cy="632547"/>
            </a:xfrm>
            <a:prstGeom prst="rect">
              <a:avLst/>
            </a:prstGeom>
          </p:spPr>
        </p:pic>
      </p:grpSp>
    </p:spTree>
    <p:extLst>
      <p:ext uri="{BB962C8B-B14F-4D97-AF65-F5344CB8AC3E}">
        <p14:creationId xmlns:p14="http://schemas.microsoft.com/office/powerpoint/2010/main" val="420627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387D-081E-4082-96EE-CEDCBA7A318F}"/>
              </a:ext>
            </a:extLst>
          </p:cNvPr>
          <p:cNvSpPr>
            <a:spLocks noGrp="1"/>
          </p:cNvSpPr>
          <p:nvPr>
            <p:ph type="title"/>
          </p:nvPr>
        </p:nvSpPr>
        <p:spPr>
          <a:xfrm>
            <a:off x="838200" y="314113"/>
            <a:ext cx="8982559" cy="1325563"/>
          </a:xfrm>
        </p:spPr>
        <p:txBody>
          <a:bodyPr>
            <a:normAutofit/>
          </a:bodyPr>
          <a:lstStyle/>
          <a:p>
            <a:r>
              <a:rPr lang="en-GB" sz="4000" dirty="0"/>
              <a:t>For Part 1.b- Reflection before and after module</a:t>
            </a:r>
          </a:p>
        </p:txBody>
      </p:sp>
      <p:sp>
        <p:nvSpPr>
          <p:cNvPr id="3" name="Content Placeholder 2">
            <a:extLst>
              <a:ext uri="{FF2B5EF4-FFF2-40B4-BE49-F238E27FC236}">
                <a16:creationId xmlns:a16="http://schemas.microsoft.com/office/drawing/2014/main" id="{C69A510E-8B24-4999-B7F1-3CEFC66D20C8}"/>
              </a:ext>
            </a:extLst>
          </p:cNvPr>
          <p:cNvSpPr>
            <a:spLocks noGrp="1"/>
          </p:cNvSpPr>
          <p:nvPr>
            <p:ph idx="1"/>
          </p:nvPr>
        </p:nvSpPr>
        <p:spPr>
          <a:xfrm>
            <a:off x="848247" y="1850692"/>
            <a:ext cx="10515600" cy="992992"/>
          </a:xfrm>
        </p:spPr>
        <p:txBody>
          <a:bodyPr>
            <a:normAutofit/>
          </a:bodyPr>
          <a:lstStyle/>
          <a:p>
            <a:r>
              <a:rPr lang="en-GB" dirty="0"/>
              <a:t>You can adapt and use the template</a:t>
            </a:r>
          </a:p>
        </p:txBody>
      </p:sp>
      <p:graphicFrame>
        <p:nvGraphicFramePr>
          <p:cNvPr id="4" name="Table 4">
            <a:extLst>
              <a:ext uri="{FF2B5EF4-FFF2-40B4-BE49-F238E27FC236}">
                <a16:creationId xmlns:a16="http://schemas.microsoft.com/office/drawing/2014/main" id="{594049AE-6642-4F1F-B26A-2050514EE93F}"/>
              </a:ext>
            </a:extLst>
          </p:cNvPr>
          <p:cNvGraphicFramePr>
            <a:graphicFrameLocks noGrp="1"/>
          </p:cNvGraphicFramePr>
          <p:nvPr>
            <p:extLst>
              <p:ext uri="{D42A27DB-BD31-4B8C-83A1-F6EECF244321}">
                <p14:modId xmlns:p14="http://schemas.microsoft.com/office/powerpoint/2010/main" val="144664198"/>
              </p:ext>
            </p:extLst>
          </p:nvPr>
        </p:nvGraphicFramePr>
        <p:xfrm>
          <a:off x="848247" y="3404408"/>
          <a:ext cx="10697029" cy="2843657"/>
        </p:xfrm>
        <a:graphic>
          <a:graphicData uri="http://schemas.openxmlformats.org/drawingml/2006/table">
            <a:tbl>
              <a:tblPr firstRow="1" bandRow="1">
                <a:tableStyleId>{00A15C55-8517-42AA-B614-E9B94910E393}</a:tableStyleId>
              </a:tblPr>
              <a:tblGrid>
                <a:gridCol w="3316516">
                  <a:extLst>
                    <a:ext uri="{9D8B030D-6E8A-4147-A177-3AD203B41FA5}">
                      <a16:colId xmlns:a16="http://schemas.microsoft.com/office/drawing/2014/main" val="1868297105"/>
                    </a:ext>
                  </a:extLst>
                </a:gridCol>
                <a:gridCol w="1513115">
                  <a:extLst>
                    <a:ext uri="{9D8B030D-6E8A-4147-A177-3AD203B41FA5}">
                      <a16:colId xmlns:a16="http://schemas.microsoft.com/office/drawing/2014/main" val="3768699924"/>
                    </a:ext>
                  </a:extLst>
                </a:gridCol>
                <a:gridCol w="2193471">
                  <a:extLst>
                    <a:ext uri="{9D8B030D-6E8A-4147-A177-3AD203B41FA5}">
                      <a16:colId xmlns:a16="http://schemas.microsoft.com/office/drawing/2014/main" val="856645858"/>
                    </a:ext>
                  </a:extLst>
                </a:gridCol>
                <a:gridCol w="2024743">
                  <a:extLst>
                    <a:ext uri="{9D8B030D-6E8A-4147-A177-3AD203B41FA5}">
                      <a16:colId xmlns:a16="http://schemas.microsoft.com/office/drawing/2014/main" val="2488613194"/>
                    </a:ext>
                  </a:extLst>
                </a:gridCol>
                <a:gridCol w="1649184">
                  <a:extLst>
                    <a:ext uri="{9D8B030D-6E8A-4147-A177-3AD203B41FA5}">
                      <a16:colId xmlns:a16="http://schemas.microsoft.com/office/drawing/2014/main" val="1670410987"/>
                    </a:ext>
                  </a:extLst>
                </a:gridCol>
              </a:tblGrid>
              <a:tr h="370840">
                <a:tc>
                  <a:txBody>
                    <a:bodyPr/>
                    <a:lstStyle/>
                    <a:p>
                      <a:pPr>
                        <a:lnSpc>
                          <a:spcPct val="115000"/>
                        </a:lnSpc>
                      </a:pPr>
                      <a:r>
                        <a:rPr lang="en-GB" sz="2000" b="1" dirty="0">
                          <a:solidFill>
                            <a:schemeClr val="accent6"/>
                          </a:solidFill>
                          <a:effectLst/>
                        </a:rPr>
                        <a:t>Project Management Skills</a:t>
                      </a:r>
                      <a:endParaRPr lang="en-GB" sz="2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Did you have this skill (before the module)?</a:t>
                      </a:r>
                      <a:br>
                        <a:rPr lang="en-GB" sz="1600" b="1" dirty="0">
                          <a:solidFill>
                            <a:schemeClr val="accent6"/>
                          </a:solidFill>
                          <a:effectLst/>
                        </a:rPr>
                      </a:br>
                      <a:endParaRPr lang="en-GB" sz="2000" dirty="0">
                        <a:solidFill>
                          <a:schemeClr val="accent6"/>
                        </a:solidFill>
                        <a:effectLst/>
                      </a:endParaRPr>
                    </a:p>
                    <a:p>
                      <a:pPr>
                        <a:lnSpc>
                          <a:spcPct val="115000"/>
                        </a:lnSpc>
                      </a:pPr>
                      <a:r>
                        <a:rPr lang="en-GB" sz="1600" b="1" dirty="0">
                          <a:solidFill>
                            <a:schemeClr val="accent6"/>
                          </a:solidFill>
                          <a:effectLst/>
                        </a:rPr>
                        <a:t>Yes       No</a:t>
                      </a:r>
                      <a:endParaRPr lang="en-GB" sz="2000" dirty="0">
                        <a:solidFill>
                          <a:schemeClr val="accent6"/>
                        </a:solidFill>
                        <a:effectLst/>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If YES score 1 - 5 </a:t>
                      </a:r>
                      <a:r>
                        <a:rPr lang="en-GB" sz="1600" dirty="0">
                          <a:solidFill>
                            <a:schemeClr val="accent6"/>
                          </a:solidFill>
                          <a:effectLst/>
                        </a:rPr>
                        <a:t>(with 1 being less skilled and 5 being most skilled) How can you evidence this skill? </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spcAft>
                          <a:spcPts val="1000"/>
                        </a:spcAft>
                      </a:pPr>
                      <a:r>
                        <a:rPr lang="en-GB" sz="1600" b="1" dirty="0">
                          <a:solidFill>
                            <a:schemeClr val="accent6"/>
                          </a:solidFill>
                          <a:effectLst/>
                        </a:rPr>
                        <a:t>Did you improve in this skill by the end of the module?</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600" b="1" dirty="0">
                          <a:solidFill>
                            <a:schemeClr val="accent6"/>
                          </a:solidFill>
                          <a:effectLst/>
                        </a:rPr>
                        <a:t>End of module score 1 - 5 </a:t>
                      </a:r>
                      <a:r>
                        <a:rPr lang="en-GB" sz="1600" dirty="0">
                          <a:solidFill>
                            <a:schemeClr val="accent6"/>
                          </a:solidFill>
                          <a:effectLst/>
                        </a:rPr>
                        <a:t>(with 1 being less skilled and 5 being most skilled)</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864185685"/>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448742212"/>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119564351"/>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704816724"/>
                  </a:ext>
                </a:extLst>
              </a:tr>
            </a:tbl>
          </a:graphicData>
        </a:graphic>
      </p:graphicFrame>
    </p:spTree>
    <p:extLst>
      <p:ext uri="{BB962C8B-B14F-4D97-AF65-F5344CB8AC3E}">
        <p14:creationId xmlns:p14="http://schemas.microsoft.com/office/powerpoint/2010/main" val="2256120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BBA9-0E33-4522-BCB1-01F4DB7FC066}"/>
              </a:ext>
            </a:extLst>
          </p:cNvPr>
          <p:cNvSpPr>
            <a:spLocks noGrp="1"/>
          </p:cNvSpPr>
          <p:nvPr>
            <p:ph type="title"/>
          </p:nvPr>
        </p:nvSpPr>
        <p:spPr>
          <a:xfrm>
            <a:off x="838200" y="342198"/>
            <a:ext cx="9632181" cy="1325563"/>
          </a:xfrm>
        </p:spPr>
        <p:txBody>
          <a:bodyPr/>
          <a:lstStyle/>
          <a:p>
            <a:r>
              <a:rPr lang="en-GB" dirty="0"/>
              <a:t>Requirements Traceability Matrix</a:t>
            </a:r>
          </a:p>
        </p:txBody>
      </p:sp>
      <p:sp>
        <p:nvSpPr>
          <p:cNvPr id="3" name="Content Placeholder 2">
            <a:extLst>
              <a:ext uri="{FF2B5EF4-FFF2-40B4-BE49-F238E27FC236}">
                <a16:creationId xmlns:a16="http://schemas.microsoft.com/office/drawing/2014/main" id="{A630A9A0-6CE7-4DE3-BD51-7DC0E97EF9A8}"/>
              </a:ext>
            </a:extLst>
          </p:cNvPr>
          <p:cNvSpPr>
            <a:spLocks noGrp="1"/>
          </p:cNvSpPr>
          <p:nvPr>
            <p:ph idx="1"/>
          </p:nvPr>
        </p:nvSpPr>
        <p:spPr/>
        <p:txBody>
          <a:bodyPr/>
          <a:lstStyle/>
          <a:p>
            <a:r>
              <a:rPr lang="en-GB" sz="2800" dirty="0"/>
              <a:t>A table that links requirements to their origin and traces them throughout the project lifecycle.</a:t>
            </a:r>
          </a:p>
          <a:p>
            <a:endParaRPr lang="en-GB" dirty="0"/>
          </a:p>
        </p:txBody>
      </p:sp>
      <p:graphicFrame>
        <p:nvGraphicFramePr>
          <p:cNvPr id="4" name="Table 10">
            <a:extLst>
              <a:ext uri="{FF2B5EF4-FFF2-40B4-BE49-F238E27FC236}">
                <a16:creationId xmlns:a16="http://schemas.microsoft.com/office/drawing/2014/main" id="{EAB669F6-6D7F-4424-B735-32616C9D7527}"/>
              </a:ext>
            </a:extLst>
          </p:cNvPr>
          <p:cNvGraphicFramePr>
            <a:graphicFrameLocks noGrp="1"/>
          </p:cNvGraphicFramePr>
          <p:nvPr>
            <p:extLst>
              <p:ext uri="{D42A27DB-BD31-4B8C-83A1-F6EECF244321}">
                <p14:modId xmlns:p14="http://schemas.microsoft.com/office/powerpoint/2010/main" val="1589403847"/>
              </p:ext>
            </p:extLst>
          </p:nvPr>
        </p:nvGraphicFramePr>
        <p:xfrm>
          <a:off x="274320" y="2835460"/>
          <a:ext cx="11635741" cy="2794000"/>
        </p:xfrm>
        <a:graphic>
          <a:graphicData uri="http://schemas.openxmlformats.org/drawingml/2006/table">
            <a:tbl>
              <a:tblPr firstRow="1" bandRow="1">
                <a:tableStyleId>{00A15C55-8517-42AA-B614-E9B94910E393}</a:tableStyleId>
              </a:tblPr>
              <a:tblGrid>
                <a:gridCol w="845750">
                  <a:extLst>
                    <a:ext uri="{9D8B030D-6E8A-4147-A177-3AD203B41FA5}">
                      <a16:colId xmlns:a16="http://schemas.microsoft.com/office/drawing/2014/main" val="590148339"/>
                    </a:ext>
                  </a:extLst>
                </a:gridCol>
                <a:gridCol w="1295901">
                  <a:extLst>
                    <a:ext uri="{9D8B030D-6E8A-4147-A177-3AD203B41FA5}">
                      <a16:colId xmlns:a16="http://schemas.microsoft.com/office/drawing/2014/main" val="3071308059"/>
                    </a:ext>
                  </a:extLst>
                </a:gridCol>
                <a:gridCol w="1599769">
                  <a:extLst>
                    <a:ext uri="{9D8B030D-6E8A-4147-A177-3AD203B41FA5}">
                      <a16:colId xmlns:a16="http://schemas.microsoft.com/office/drawing/2014/main" val="559553984"/>
                    </a:ext>
                  </a:extLst>
                </a:gridCol>
                <a:gridCol w="1668780">
                  <a:extLst>
                    <a:ext uri="{9D8B030D-6E8A-4147-A177-3AD203B41FA5}">
                      <a16:colId xmlns:a16="http://schemas.microsoft.com/office/drawing/2014/main" val="2568988689"/>
                    </a:ext>
                  </a:extLst>
                </a:gridCol>
                <a:gridCol w="1287780">
                  <a:extLst>
                    <a:ext uri="{9D8B030D-6E8A-4147-A177-3AD203B41FA5}">
                      <a16:colId xmlns:a16="http://schemas.microsoft.com/office/drawing/2014/main" val="315038959"/>
                    </a:ext>
                  </a:extLst>
                </a:gridCol>
                <a:gridCol w="1440180">
                  <a:extLst>
                    <a:ext uri="{9D8B030D-6E8A-4147-A177-3AD203B41FA5}">
                      <a16:colId xmlns:a16="http://schemas.microsoft.com/office/drawing/2014/main" val="1310698948"/>
                    </a:ext>
                  </a:extLst>
                </a:gridCol>
                <a:gridCol w="1005840">
                  <a:extLst>
                    <a:ext uri="{9D8B030D-6E8A-4147-A177-3AD203B41FA5}">
                      <a16:colId xmlns:a16="http://schemas.microsoft.com/office/drawing/2014/main" val="3127133387"/>
                    </a:ext>
                  </a:extLst>
                </a:gridCol>
                <a:gridCol w="1615440">
                  <a:extLst>
                    <a:ext uri="{9D8B030D-6E8A-4147-A177-3AD203B41FA5}">
                      <a16:colId xmlns:a16="http://schemas.microsoft.com/office/drawing/2014/main" val="1290336477"/>
                    </a:ext>
                  </a:extLst>
                </a:gridCol>
                <a:gridCol w="876301">
                  <a:extLst>
                    <a:ext uri="{9D8B030D-6E8A-4147-A177-3AD203B41FA5}">
                      <a16:colId xmlns:a16="http://schemas.microsoft.com/office/drawing/2014/main" val="994969108"/>
                    </a:ext>
                  </a:extLst>
                </a:gridCol>
              </a:tblGrid>
              <a:tr h="370840">
                <a:tc>
                  <a:txBody>
                    <a:bodyPr/>
                    <a:lstStyle/>
                    <a:p>
                      <a:r>
                        <a:rPr lang="en-GB" sz="1600" dirty="0">
                          <a:solidFill>
                            <a:schemeClr val="accent6"/>
                          </a:solidFill>
                          <a:latin typeface="Raleway" panose="020B0503030101060003" pitchFamily="34" charset="0"/>
                        </a:rPr>
                        <a:t>ID</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Associate ID</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Requirements Description</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Business Needs, Opportunities, Goals, Objectives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Project Objectives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WBS Deliverables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Product Design</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Product Development</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Test Cases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300809363"/>
                  </a:ext>
                </a:extLst>
              </a:tr>
              <a:tr h="370840">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2114858815"/>
                  </a:ext>
                </a:extLst>
              </a:tr>
              <a:tr h="370840">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177173013"/>
                  </a:ext>
                </a:extLst>
              </a:tr>
              <a:tr h="370840">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1646381254"/>
                  </a:ext>
                </a:extLst>
              </a:tr>
              <a:tr h="370840">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218977771"/>
                  </a:ext>
                </a:extLst>
              </a:tr>
            </a:tbl>
          </a:graphicData>
        </a:graphic>
      </p:graphicFrame>
    </p:spTree>
    <p:extLst>
      <p:ext uri="{BB962C8B-B14F-4D97-AF65-F5344CB8AC3E}">
        <p14:creationId xmlns:p14="http://schemas.microsoft.com/office/powerpoint/2010/main" val="2848891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FC12-D60E-412C-8A6F-C038A342B73B}"/>
              </a:ext>
            </a:extLst>
          </p:cNvPr>
          <p:cNvSpPr>
            <a:spLocks noGrp="1"/>
          </p:cNvSpPr>
          <p:nvPr>
            <p:ph type="ctrTitle"/>
          </p:nvPr>
        </p:nvSpPr>
        <p:spPr/>
        <p:txBody>
          <a:bodyPr/>
          <a:lstStyle/>
          <a:p>
            <a:r>
              <a:rPr lang="en-TT" dirty="0"/>
              <a:t>Stakeholder Management</a:t>
            </a:r>
          </a:p>
        </p:txBody>
      </p:sp>
      <p:sp>
        <p:nvSpPr>
          <p:cNvPr id="3" name="Subtitle 2">
            <a:extLst>
              <a:ext uri="{FF2B5EF4-FFF2-40B4-BE49-F238E27FC236}">
                <a16:creationId xmlns:a16="http://schemas.microsoft.com/office/drawing/2014/main" id="{EAF79FD3-F511-43BE-83DF-6501450F947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470502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20C-4EF7-4A65-B7DB-034662AF489E}"/>
              </a:ext>
            </a:extLst>
          </p:cNvPr>
          <p:cNvSpPr>
            <a:spLocks noGrp="1"/>
          </p:cNvSpPr>
          <p:nvPr>
            <p:ph type="title"/>
          </p:nvPr>
        </p:nvSpPr>
        <p:spPr>
          <a:xfrm>
            <a:off x="2672862" y="260876"/>
            <a:ext cx="6268830" cy="1445602"/>
          </a:xfrm>
        </p:spPr>
        <p:txBody>
          <a:bodyPr>
            <a:normAutofit/>
          </a:bodyPr>
          <a:lstStyle/>
          <a:p>
            <a:r>
              <a:rPr lang="en-GB" dirty="0"/>
              <a:t>Stakeholder Management</a:t>
            </a:r>
          </a:p>
        </p:txBody>
      </p:sp>
      <p:sp>
        <p:nvSpPr>
          <p:cNvPr id="3" name="Content Placeholder 2">
            <a:extLst>
              <a:ext uri="{FF2B5EF4-FFF2-40B4-BE49-F238E27FC236}">
                <a16:creationId xmlns:a16="http://schemas.microsoft.com/office/drawing/2014/main" id="{7BD18627-5C21-494F-B1D5-BC10F14490E4}"/>
              </a:ext>
            </a:extLst>
          </p:cNvPr>
          <p:cNvSpPr>
            <a:spLocks noGrp="1"/>
          </p:cNvSpPr>
          <p:nvPr>
            <p:ph idx="1"/>
          </p:nvPr>
        </p:nvSpPr>
        <p:spPr>
          <a:xfrm>
            <a:off x="838200" y="1989574"/>
            <a:ext cx="9101919" cy="5007177"/>
          </a:xfrm>
        </p:spPr>
        <p:txBody>
          <a:bodyPr>
            <a:normAutofit/>
          </a:bodyPr>
          <a:lstStyle/>
          <a:p>
            <a:pPr>
              <a:lnSpc>
                <a:spcPct val="120000"/>
              </a:lnSpc>
              <a:spcBef>
                <a:spcPts val="0"/>
              </a:spcBef>
            </a:pPr>
            <a:r>
              <a:rPr lang="en-US" dirty="0"/>
              <a:t>Stakeholders are people, groups or </a:t>
            </a:r>
            <a:r>
              <a:rPr lang="en-US" dirty="0" err="1"/>
              <a:t>organisations</a:t>
            </a:r>
            <a:r>
              <a:rPr lang="en-US" dirty="0"/>
              <a:t> that could impact or be impacted by the project</a:t>
            </a:r>
          </a:p>
          <a:p>
            <a:pPr>
              <a:lnSpc>
                <a:spcPct val="120000"/>
              </a:lnSpc>
              <a:spcBef>
                <a:spcPts val="0"/>
              </a:spcBef>
            </a:pPr>
            <a:endParaRPr lang="en-US" dirty="0"/>
          </a:p>
          <a:p>
            <a:pPr>
              <a:lnSpc>
                <a:spcPct val="120000"/>
              </a:lnSpc>
              <a:spcBef>
                <a:spcPts val="0"/>
              </a:spcBef>
            </a:pPr>
            <a:r>
              <a:rPr lang="en-US" dirty="0"/>
              <a:t>Identify stakeholder groups and </a:t>
            </a:r>
            <a:r>
              <a:rPr lang="en-US" dirty="0" err="1"/>
              <a:t>analyse</a:t>
            </a:r>
            <a:r>
              <a:rPr lang="en-US" dirty="0"/>
              <a:t> their power and interest</a:t>
            </a:r>
          </a:p>
          <a:p>
            <a:pPr marL="0" indent="0">
              <a:lnSpc>
                <a:spcPct val="120000"/>
              </a:lnSpc>
              <a:spcBef>
                <a:spcPts val="0"/>
              </a:spcBef>
              <a:buNone/>
            </a:pPr>
            <a:endParaRPr lang="en-US" dirty="0"/>
          </a:p>
        </p:txBody>
      </p:sp>
      <p:grpSp>
        <p:nvGrpSpPr>
          <p:cNvPr id="8" name="Group 7" descr="Stakeholders">
            <a:extLst>
              <a:ext uri="{FF2B5EF4-FFF2-40B4-BE49-F238E27FC236}">
                <a16:creationId xmlns:a16="http://schemas.microsoft.com/office/drawing/2014/main" id="{24D3EB2B-9A39-463D-8AA1-24348B2D3782}"/>
              </a:ext>
            </a:extLst>
          </p:cNvPr>
          <p:cNvGrpSpPr/>
          <p:nvPr/>
        </p:nvGrpSpPr>
        <p:grpSpPr>
          <a:xfrm>
            <a:off x="647081" y="243558"/>
            <a:ext cx="1539159" cy="1341303"/>
            <a:chOff x="9871366" y="4781020"/>
            <a:chExt cx="1713074" cy="1537678"/>
          </a:xfrm>
        </p:grpSpPr>
        <p:sp>
          <p:nvSpPr>
            <p:cNvPr id="9" name="Oval 8">
              <a:extLst>
                <a:ext uri="{FF2B5EF4-FFF2-40B4-BE49-F238E27FC236}">
                  <a16:creationId xmlns:a16="http://schemas.microsoft.com/office/drawing/2014/main" id="{CF122186-8742-4523-96C8-71EFA045C1E0}"/>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0" name="TextBox 9">
              <a:extLst>
                <a:ext uri="{FF2B5EF4-FFF2-40B4-BE49-F238E27FC236}">
                  <a16:creationId xmlns:a16="http://schemas.microsoft.com/office/drawing/2014/main" id="{48C986A8-7575-425C-8C8A-74F319FF36C1}"/>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11" name="Graphic 10" descr="Connections outline">
              <a:extLst>
                <a:ext uri="{FF2B5EF4-FFF2-40B4-BE49-F238E27FC236}">
                  <a16:creationId xmlns:a16="http://schemas.microsoft.com/office/drawing/2014/main" id="{98D6CDB1-1081-448E-BB90-DF02F3938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spTree>
    <p:extLst>
      <p:ext uri="{BB962C8B-B14F-4D97-AF65-F5344CB8AC3E}">
        <p14:creationId xmlns:p14="http://schemas.microsoft.com/office/powerpoint/2010/main" val="703752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ECEB28C-6BD1-442E-B533-6175678C0050}"/>
              </a:ext>
            </a:extLst>
          </p:cNvPr>
          <p:cNvSpPr/>
          <p:nvPr/>
        </p:nvSpPr>
        <p:spPr>
          <a:xfrm>
            <a:off x="2454845" y="1349283"/>
            <a:ext cx="7648600" cy="5508717"/>
          </a:xfrm>
          <a:prstGeom prst="ellipse">
            <a:avLst/>
          </a:prstGeom>
          <a:solidFill>
            <a:schemeClr val="tx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Rest of the world</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4" name="Oval 13">
            <a:extLst>
              <a:ext uri="{FF2B5EF4-FFF2-40B4-BE49-F238E27FC236}">
                <a16:creationId xmlns:a16="http://schemas.microsoft.com/office/drawing/2014/main" id="{2C8DCBA7-65EF-4EB5-91D2-B885A78601DC}"/>
              </a:ext>
            </a:extLst>
          </p:cNvPr>
          <p:cNvSpPr/>
          <p:nvPr/>
        </p:nvSpPr>
        <p:spPr>
          <a:xfrm>
            <a:off x="3262355" y="1852181"/>
            <a:ext cx="6062311" cy="451721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Core externals</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3" name="Oval 12">
            <a:extLst>
              <a:ext uri="{FF2B5EF4-FFF2-40B4-BE49-F238E27FC236}">
                <a16:creationId xmlns:a16="http://schemas.microsoft.com/office/drawing/2014/main" id="{C1F4ED91-E4C3-4FFF-8BD9-24D69EB0CCB1}"/>
              </a:ext>
            </a:extLst>
          </p:cNvPr>
          <p:cNvSpPr/>
          <p:nvPr/>
        </p:nvSpPr>
        <p:spPr>
          <a:xfrm>
            <a:off x="4024353" y="2628658"/>
            <a:ext cx="4538313" cy="3114989"/>
          </a:xfrm>
          <a:prstGeom prst="ellipse">
            <a:avLst/>
          </a:prstGeom>
          <a:solidFill>
            <a:schemeClr val="bg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Internal team</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2" name="Title 1">
            <a:extLst>
              <a:ext uri="{FF2B5EF4-FFF2-40B4-BE49-F238E27FC236}">
                <a16:creationId xmlns:a16="http://schemas.microsoft.com/office/drawing/2014/main" id="{8A673C6D-F45D-4DD3-9E89-86550274CF46}"/>
              </a:ext>
            </a:extLst>
          </p:cNvPr>
          <p:cNvSpPr>
            <a:spLocks noGrp="1"/>
          </p:cNvSpPr>
          <p:nvPr>
            <p:ph type="title"/>
          </p:nvPr>
        </p:nvSpPr>
        <p:spPr>
          <a:xfrm>
            <a:off x="3336053" y="61913"/>
            <a:ext cx="5692391" cy="1325562"/>
          </a:xfrm>
        </p:spPr>
        <p:txBody>
          <a:bodyPr/>
          <a:lstStyle/>
          <a:p>
            <a:r>
              <a:rPr lang="en-GB" dirty="0"/>
              <a:t>Stakeholder Groups and the Environment</a:t>
            </a:r>
          </a:p>
        </p:txBody>
      </p:sp>
      <p:sp>
        <p:nvSpPr>
          <p:cNvPr id="17" name="Content Placeholder 16">
            <a:extLst>
              <a:ext uri="{FF2B5EF4-FFF2-40B4-BE49-F238E27FC236}">
                <a16:creationId xmlns:a16="http://schemas.microsoft.com/office/drawing/2014/main" id="{7088F264-25F3-42BE-8249-A4FA6865650F}"/>
              </a:ext>
            </a:extLst>
          </p:cNvPr>
          <p:cNvSpPr>
            <a:spLocks noGrp="1"/>
          </p:cNvSpPr>
          <p:nvPr>
            <p:ph idx="1"/>
          </p:nvPr>
        </p:nvSpPr>
        <p:spPr>
          <a:xfrm>
            <a:off x="1267750" y="1709190"/>
            <a:ext cx="2707984" cy="4351338"/>
          </a:xfrm>
        </p:spPr>
        <p:txBody>
          <a:bodyPr>
            <a:normAutofit/>
          </a:bodyPr>
          <a:lstStyle/>
          <a:p>
            <a:r>
              <a:rPr lang="en-GB" sz="1800" dirty="0"/>
              <a:t>Adapted from Figure 4.1 (Maylor, 2017, pp.78)</a:t>
            </a:r>
          </a:p>
        </p:txBody>
      </p:sp>
      <p:sp>
        <p:nvSpPr>
          <p:cNvPr id="7" name="Oval 6">
            <a:extLst>
              <a:ext uri="{FF2B5EF4-FFF2-40B4-BE49-F238E27FC236}">
                <a16:creationId xmlns:a16="http://schemas.microsoft.com/office/drawing/2014/main" id="{9DADC7FB-B121-473B-A2A0-8A9AA2FC2E54}"/>
              </a:ext>
              <a:ext uri="{C183D7F6-B498-43B3-948B-1728B52AA6E4}">
                <adec:decorative xmlns:adec="http://schemas.microsoft.com/office/drawing/2017/decorative" val="1"/>
              </a:ext>
            </a:extLst>
          </p:cNvPr>
          <p:cNvSpPr/>
          <p:nvPr/>
        </p:nvSpPr>
        <p:spPr>
          <a:xfrm>
            <a:off x="5021124" y="3581819"/>
            <a:ext cx="2507064" cy="1351504"/>
          </a:xfrm>
          <a:prstGeom prst="ellipse">
            <a:avLst/>
          </a:prstGeom>
          <a:solidFill>
            <a:schemeClr val="tx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Raleway" panose="020B0503030101060003" pitchFamily="34" charset="0"/>
            </a:endParaRPr>
          </a:p>
        </p:txBody>
      </p:sp>
      <p:sp>
        <p:nvSpPr>
          <p:cNvPr id="8" name="Arrow: Right 7">
            <a:extLst>
              <a:ext uri="{FF2B5EF4-FFF2-40B4-BE49-F238E27FC236}">
                <a16:creationId xmlns:a16="http://schemas.microsoft.com/office/drawing/2014/main" id="{AE5062B2-91D8-4865-8348-09753AF68A58}"/>
              </a:ext>
            </a:extLst>
          </p:cNvPr>
          <p:cNvSpPr/>
          <p:nvPr/>
        </p:nvSpPr>
        <p:spPr>
          <a:xfrm>
            <a:off x="4939442" y="3884859"/>
            <a:ext cx="855405" cy="625099"/>
          </a:xfrm>
          <a:prstGeom prst="right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Raleway" panose="020B0503030101060003" pitchFamily="34" charset="0"/>
              </a:rPr>
              <a:t>Inputs</a:t>
            </a:r>
          </a:p>
        </p:txBody>
      </p:sp>
      <p:sp>
        <p:nvSpPr>
          <p:cNvPr id="9" name="TextBox 8">
            <a:extLst>
              <a:ext uri="{FF2B5EF4-FFF2-40B4-BE49-F238E27FC236}">
                <a16:creationId xmlns:a16="http://schemas.microsoft.com/office/drawing/2014/main" id="{99C9A2AA-22C6-4196-829E-F23D17BC6E30}"/>
              </a:ext>
            </a:extLst>
          </p:cNvPr>
          <p:cNvSpPr txBox="1"/>
          <p:nvPr/>
        </p:nvSpPr>
        <p:spPr>
          <a:xfrm>
            <a:off x="5812690" y="4012742"/>
            <a:ext cx="855405" cy="388018"/>
          </a:xfrm>
          <a:prstGeom prst="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latin typeface="Raleway" panose="020B05030301010600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1" dirty="0">
                <a:solidFill>
                  <a:schemeClr val="tx1"/>
                </a:solidFill>
              </a:rPr>
              <a:t>Project</a:t>
            </a:r>
          </a:p>
        </p:txBody>
      </p:sp>
      <p:sp>
        <p:nvSpPr>
          <p:cNvPr id="10" name="Arrow: Right 9">
            <a:extLst>
              <a:ext uri="{FF2B5EF4-FFF2-40B4-BE49-F238E27FC236}">
                <a16:creationId xmlns:a16="http://schemas.microsoft.com/office/drawing/2014/main" id="{1536ACC4-5D33-48CC-A1EE-71D0DD517B56}"/>
              </a:ext>
            </a:extLst>
          </p:cNvPr>
          <p:cNvSpPr/>
          <p:nvPr/>
        </p:nvSpPr>
        <p:spPr>
          <a:xfrm>
            <a:off x="6767575" y="3851407"/>
            <a:ext cx="855406" cy="692002"/>
          </a:xfrm>
          <a:prstGeom prst="right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Raleway" panose="020B0503030101060003" pitchFamily="34" charset="0"/>
              </a:rPr>
              <a:t>Out-comes</a:t>
            </a:r>
          </a:p>
        </p:txBody>
      </p:sp>
      <p:sp>
        <p:nvSpPr>
          <p:cNvPr id="11" name="Arrow: Down 10">
            <a:extLst>
              <a:ext uri="{FF2B5EF4-FFF2-40B4-BE49-F238E27FC236}">
                <a16:creationId xmlns:a16="http://schemas.microsoft.com/office/drawing/2014/main" id="{DD07045F-CDA9-403D-AA61-04675801E04E}"/>
              </a:ext>
            </a:extLst>
          </p:cNvPr>
          <p:cNvSpPr/>
          <p:nvPr/>
        </p:nvSpPr>
        <p:spPr>
          <a:xfrm>
            <a:off x="5227449" y="3489879"/>
            <a:ext cx="2083502" cy="424076"/>
          </a:xfrm>
          <a:prstGeom prst="down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tx1"/>
                </a:solidFill>
                <a:latin typeface="Raleway" panose="020B0503030101060003" pitchFamily="34" charset="0"/>
              </a:rPr>
              <a:t>Constraints</a:t>
            </a:r>
          </a:p>
        </p:txBody>
      </p:sp>
      <p:sp>
        <p:nvSpPr>
          <p:cNvPr id="12" name="Arrow: Up 11">
            <a:extLst>
              <a:ext uri="{FF2B5EF4-FFF2-40B4-BE49-F238E27FC236}">
                <a16:creationId xmlns:a16="http://schemas.microsoft.com/office/drawing/2014/main" id="{71D0D7A8-AF50-4909-8A75-3A9E6735C5C7}"/>
              </a:ext>
            </a:extLst>
          </p:cNvPr>
          <p:cNvSpPr/>
          <p:nvPr/>
        </p:nvSpPr>
        <p:spPr>
          <a:xfrm>
            <a:off x="5227449" y="4561573"/>
            <a:ext cx="2083502" cy="424076"/>
          </a:xfrm>
          <a:prstGeom prst="up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tx1"/>
                </a:solidFill>
                <a:latin typeface="Raleway" panose="020B0503030101060003" pitchFamily="34" charset="0"/>
              </a:rPr>
              <a:t>Require-</a:t>
            </a:r>
            <a:r>
              <a:rPr lang="en-GB" sz="1200" b="1" dirty="0" err="1">
                <a:solidFill>
                  <a:schemeClr val="tx1"/>
                </a:solidFill>
                <a:latin typeface="Raleway" panose="020B0503030101060003" pitchFamily="34" charset="0"/>
              </a:rPr>
              <a:t>ments</a:t>
            </a:r>
            <a:endParaRPr lang="en-GB" sz="1200" b="1" dirty="0">
              <a:solidFill>
                <a:schemeClr val="tx1"/>
              </a:solidFill>
              <a:latin typeface="Raleway" panose="020B0503030101060003" pitchFamily="34" charset="0"/>
            </a:endParaRPr>
          </a:p>
        </p:txBody>
      </p:sp>
      <p:grpSp>
        <p:nvGrpSpPr>
          <p:cNvPr id="22" name="Group 21" descr="Stakeholders">
            <a:extLst>
              <a:ext uri="{FF2B5EF4-FFF2-40B4-BE49-F238E27FC236}">
                <a16:creationId xmlns:a16="http://schemas.microsoft.com/office/drawing/2014/main" id="{6895F6FB-C201-4FF1-AEDD-459153B56295}"/>
              </a:ext>
            </a:extLst>
          </p:cNvPr>
          <p:cNvGrpSpPr/>
          <p:nvPr/>
        </p:nvGrpSpPr>
        <p:grpSpPr>
          <a:xfrm>
            <a:off x="1802641" y="82513"/>
            <a:ext cx="1539159" cy="1341303"/>
            <a:chOff x="9871366" y="4781020"/>
            <a:chExt cx="1713074" cy="1537678"/>
          </a:xfrm>
        </p:grpSpPr>
        <p:sp>
          <p:nvSpPr>
            <p:cNvPr id="23" name="Oval 22">
              <a:extLst>
                <a:ext uri="{FF2B5EF4-FFF2-40B4-BE49-F238E27FC236}">
                  <a16:creationId xmlns:a16="http://schemas.microsoft.com/office/drawing/2014/main" id="{1809E28C-448B-4D2B-8D3A-FDEFC90DB0C7}"/>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4" name="TextBox 23">
              <a:extLst>
                <a:ext uri="{FF2B5EF4-FFF2-40B4-BE49-F238E27FC236}">
                  <a16:creationId xmlns:a16="http://schemas.microsoft.com/office/drawing/2014/main" id="{D6761B55-CA2D-44FB-9492-754DA9C6A58E}"/>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25" name="Graphic 24" descr="Connections outline">
              <a:extLst>
                <a:ext uri="{FF2B5EF4-FFF2-40B4-BE49-F238E27FC236}">
                  <a16:creationId xmlns:a16="http://schemas.microsoft.com/office/drawing/2014/main" id="{7943D36D-2381-4FCA-91E4-909A710FCB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spTree>
    <p:extLst>
      <p:ext uri="{BB962C8B-B14F-4D97-AF65-F5344CB8AC3E}">
        <p14:creationId xmlns:p14="http://schemas.microsoft.com/office/powerpoint/2010/main" val="19342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7" grpId="0" animBg="1"/>
      <p:bldP spid="8" grpId="0" animBg="1"/>
      <p:bldP spid="9" grpId="0" animBg="1"/>
      <p:bldP spid="10" grpId="0" animBg="1"/>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BB8D-9859-4C6B-8C06-678C1F54871D}"/>
              </a:ext>
            </a:extLst>
          </p:cNvPr>
          <p:cNvSpPr>
            <a:spLocks noGrp="1"/>
          </p:cNvSpPr>
          <p:nvPr>
            <p:ph type="title"/>
          </p:nvPr>
        </p:nvSpPr>
        <p:spPr>
          <a:xfrm>
            <a:off x="954765" y="224836"/>
            <a:ext cx="8896562" cy="1105058"/>
          </a:xfrm>
        </p:spPr>
        <p:txBody>
          <a:bodyPr>
            <a:noAutofit/>
          </a:bodyPr>
          <a:lstStyle/>
          <a:p>
            <a:r>
              <a:rPr lang="en-GB" sz="3600" dirty="0"/>
              <a:t>Internal Stakeholders </a:t>
            </a:r>
            <a:br>
              <a:rPr lang="en-GB" sz="2800" dirty="0"/>
            </a:br>
            <a:r>
              <a:rPr lang="en-GB" sz="2800" dirty="0"/>
              <a:t>Project Team </a:t>
            </a:r>
            <a:r>
              <a:rPr lang="en-GB" sz="1600" dirty="0"/>
              <a:t>(adapted from Maylor, 2017, pp. 62)</a:t>
            </a:r>
            <a:endParaRPr lang="en-GB" sz="2800" dirty="0"/>
          </a:p>
        </p:txBody>
      </p:sp>
      <p:graphicFrame>
        <p:nvGraphicFramePr>
          <p:cNvPr id="5" name="Table 4">
            <a:extLst>
              <a:ext uri="{FF2B5EF4-FFF2-40B4-BE49-F238E27FC236}">
                <a16:creationId xmlns:a16="http://schemas.microsoft.com/office/drawing/2014/main" id="{AE8F2FDA-6609-47DB-81FA-5CE545836467}"/>
              </a:ext>
            </a:extLst>
          </p:cNvPr>
          <p:cNvGraphicFramePr>
            <a:graphicFrameLocks noGrp="1"/>
          </p:cNvGraphicFramePr>
          <p:nvPr/>
        </p:nvGraphicFramePr>
        <p:xfrm>
          <a:off x="588668" y="1992676"/>
          <a:ext cx="8896563" cy="1611285"/>
        </p:xfrm>
        <a:graphic>
          <a:graphicData uri="http://schemas.openxmlformats.org/drawingml/2006/table">
            <a:tbl>
              <a:tblPr firstRow="1" bandRow="1">
                <a:tableStyleId>{00A15C55-8517-42AA-B614-E9B94910E393}</a:tableStyleId>
              </a:tblPr>
              <a:tblGrid>
                <a:gridCol w="2965521">
                  <a:extLst>
                    <a:ext uri="{9D8B030D-6E8A-4147-A177-3AD203B41FA5}">
                      <a16:colId xmlns:a16="http://schemas.microsoft.com/office/drawing/2014/main" val="20000"/>
                    </a:ext>
                  </a:extLst>
                </a:gridCol>
                <a:gridCol w="2965521">
                  <a:extLst>
                    <a:ext uri="{9D8B030D-6E8A-4147-A177-3AD203B41FA5}">
                      <a16:colId xmlns:a16="http://schemas.microsoft.com/office/drawing/2014/main" val="20001"/>
                    </a:ext>
                  </a:extLst>
                </a:gridCol>
                <a:gridCol w="2965521">
                  <a:extLst>
                    <a:ext uri="{9D8B030D-6E8A-4147-A177-3AD203B41FA5}">
                      <a16:colId xmlns:a16="http://schemas.microsoft.com/office/drawing/2014/main" val="20002"/>
                    </a:ext>
                  </a:extLst>
                </a:gridCol>
              </a:tblGrid>
              <a:tr h="641617">
                <a:tc>
                  <a:txBody>
                    <a:bodyPr/>
                    <a:lstStyle/>
                    <a:p>
                      <a:pPr algn="ctr">
                        <a:spcBef>
                          <a:spcPts val="200"/>
                        </a:spcBef>
                        <a:spcAft>
                          <a:spcPts val="200"/>
                        </a:spcAft>
                      </a:pPr>
                      <a:endParaRPr lang="en-GB" sz="1600" dirty="0">
                        <a:latin typeface="Raleway" panose="020B0503030101060003" pitchFamily="34" charset="0"/>
                      </a:endParaRPr>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1600" dirty="0">
                          <a:latin typeface="Raleway" panose="020B0503030101060003" pitchFamily="34" charset="0"/>
                        </a:rPr>
                        <a:t>PROJECT BOARD/PROJECT</a:t>
                      </a:r>
                      <a:r>
                        <a:rPr lang="en-GB" sz="1600" baseline="0" dirty="0">
                          <a:latin typeface="Raleway" panose="020B0503030101060003" pitchFamily="34" charset="0"/>
                        </a:rPr>
                        <a:t> STEERING GROUP</a:t>
                      </a:r>
                      <a:endParaRPr lang="en-GB" sz="1600" dirty="0">
                        <a:latin typeface="Raleway" panose="020B05030301010600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Bef>
                          <a:spcPts val="200"/>
                        </a:spcBef>
                        <a:spcAft>
                          <a:spcPts val="200"/>
                        </a:spcAft>
                      </a:pPr>
                      <a:endParaRPr lang="en-GB" sz="1600" dirty="0">
                        <a:latin typeface="Raleway" panose="020B0503030101060003"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451508">
                <a:tc>
                  <a:txBody>
                    <a:bodyPr/>
                    <a:lstStyle/>
                    <a:p>
                      <a:pPr algn="ctr">
                        <a:spcBef>
                          <a:spcPts val="200"/>
                        </a:spcBef>
                        <a:spcAft>
                          <a:spcPts val="200"/>
                        </a:spcAft>
                      </a:pPr>
                      <a:r>
                        <a:rPr lang="en-GB" sz="1600" b="1" dirty="0">
                          <a:latin typeface="Raleway" panose="020B0503030101060003" pitchFamily="34" charset="0"/>
                        </a:rPr>
                        <a:t>USER REPRESENTATIVE</a:t>
                      </a: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PROJECT SPONSOR</a:t>
                      </a:r>
                      <a:endParaRPr lang="en-GB" sz="1600" b="1" i="0" u="none" strike="noStrike" kern="1200" baseline="0" dirty="0">
                        <a:solidFill>
                          <a:schemeClr val="dk1"/>
                        </a:solidFill>
                        <a:latin typeface="Raleway" panose="020B0503030101060003" pitchFamily="34" charset="0"/>
                        <a:ea typeface="+mn-ea"/>
                        <a:cs typeface="+mn-cs"/>
                      </a:endParaRP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SUPPLIER REPRESENTATIVE</a:t>
                      </a:r>
                      <a:endParaRPr lang="en-GB" sz="1600" b="1" i="0" u="none" strike="noStrike" kern="1200" baseline="0" dirty="0">
                        <a:solidFill>
                          <a:schemeClr val="dk1"/>
                        </a:solidFill>
                        <a:latin typeface="Raleway" panose="020B0503030101060003" pitchFamily="34" charset="0"/>
                        <a:ea typeface="+mn-ea"/>
                        <a:cs typeface="+mn-cs"/>
                      </a:endParaRPr>
                    </a:p>
                  </a:txBody>
                  <a:tcPr/>
                </a:tc>
                <a:extLst>
                  <a:ext uri="{0D108BD9-81ED-4DB2-BD59-A6C34878D82A}">
                    <a16:rowId xmlns:a16="http://schemas.microsoft.com/office/drawing/2014/main" val="10001"/>
                  </a:ext>
                </a:extLst>
              </a:tr>
              <a:tr h="443840">
                <a:tc>
                  <a:txBody>
                    <a:bodyPr/>
                    <a:lstStyle/>
                    <a:p>
                      <a:pPr>
                        <a:spcBef>
                          <a:spcPts val="200"/>
                        </a:spcBef>
                        <a:spcAft>
                          <a:spcPts val="200"/>
                        </a:spcAft>
                      </a:pPr>
                      <a:r>
                        <a:rPr lang="en-GB" sz="1400" dirty="0">
                          <a:latin typeface="Raleway" panose="020B0503030101060003" pitchFamily="34" charset="0"/>
                        </a:rPr>
                        <a:t>Senior User</a:t>
                      </a:r>
                    </a:p>
                  </a:txBody>
                  <a:tcPr/>
                </a:tc>
                <a:tc>
                  <a:txBody>
                    <a:bodyPr/>
                    <a:lstStyle/>
                    <a:p>
                      <a:pPr rtl="0">
                        <a:spcBef>
                          <a:spcPts val="200"/>
                        </a:spcBef>
                        <a:spcAft>
                          <a:spcPts val="200"/>
                        </a:spcAft>
                      </a:pPr>
                      <a:r>
                        <a:rPr lang="en-GB" sz="1400" u="none" strike="noStrike" kern="1200" baseline="0" dirty="0">
                          <a:latin typeface="Raleway" panose="020B0503030101060003" pitchFamily="34" charset="0"/>
                        </a:rPr>
                        <a:t>Executive/Senior responsible Owner</a:t>
                      </a:r>
                    </a:p>
                  </a:txBody>
                  <a:tcPr/>
                </a:tc>
                <a:tc>
                  <a:txBody>
                    <a:bodyPr/>
                    <a:lstStyle/>
                    <a:p>
                      <a:pPr>
                        <a:spcBef>
                          <a:spcPts val="200"/>
                        </a:spcBef>
                        <a:spcAft>
                          <a:spcPts val="200"/>
                        </a:spcAft>
                      </a:pPr>
                      <a:r>
                        <a:rPr lang="en-GB" sz="1400" dirty="0">
                          <a:latin typeface="Raleway" panose="020B0503030101060003" pitchFamily="34" charset="0"/>
                        </a:rPr>
                        <a:t>Senior Supplier</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68BA3D0-8259-4DD9-A196-6ABD16C079D6}"/>
              </a:ext>
            </a:extLst>
          </p:cNvPr>
          <p:cNvGraphicFramePr>
            <a:graphicFrameLocks noGrp="1"/>
          </p:cNvGraphicFramePr>
          <p:nvPr/>
        </p:nvGraphicFramePr>
        <p:xfrm>
          <a:off x="68044" y="3715166"/>
          <a:ext cx="2133595" cy="1432560"/>
        </p:xfrm>
        <a:graphic>
          <a:graphicData uri="http://schemas.openxmlformats.org/drawingml/2006/table">
            <a:tbl>
              <a:tblPr firstRow="1" bandRow="1">
                <a:tableStyleId>{F5AB1C69-6EDB-4FF4-983F-18BD219EF322}</a:tableStyleId>
              </a:tblPr>
              <a:tblGrid>
                <a:gridCol w="2133595">
                  <a:extLst>
                    <a:ext uri="{9D8B030D-6E8A-4147-A177-3AD203B41FA5}">
                      <a16:colId xmlns:a16="http://schemas.microsoft.com/office/drawing/2014/main" val="20000"/>
                    </a:ext>
                  </a:extLst>
                </a:gridCol>
              </a:tblGrid>
              <a:tr h="370840">
                <a:tc>
                  <a:txBody>
                    <a:bodyPr/>
                    <a:lstStyle/>
                    <a:p>
                      <a:pPr algn="ctr"/>
                      <a:r>
                        <a:rPr lang="en-GB" dirty="0">
                          <a:solidFill>
                            <a:srgbClr val="FFFFFF"/>
                          </a:solidFill>
                        </a:rPr>
                        <a:t>CHANGE BOARD</a:t>
                      </a:r>
                    </a:p>
                    <a:p>
                      <a:pPr marL="285750" indent="-285750">
                        <a:buFont typeface="Arial" pitchFamily="34" charset="0"/>
                        <a:buChar char="•"/>
                      </a:pPr>
                      <a:r>
                        <a:rPr lang="en-GB" sz="1400" dirty="0">
                          <a:solidFill>
                            <a:srgbClr val="FFFFFF"/>
                          </a:solidFill>
                        </a:rPr>
                        <a:t>Delegated authority</a:t>
                      </a:r>
                    </a:p>
                    <a:p>
                      <a:pPr marL="285750" indent="-285750">
                        <a:buFont typeface="Arial" pitchFamily="34" charset="0"/>
                        <a:buChar char="•"/>
                      </a:pPr>
                      <a:r>
                        <a:rPr lang="en-GB" sz="1400" dirty="0">
                          <a:solidFill>
                            <a:srgbClr val="FFFFFF"/>
                          </a:solidFill>
                        </a:rPr>
                        <a:t>Technical capability</a:t>
                      </a:r>
                    </a:p>
                    <a:p>
                      <a:pPr marL="0" indent="0">
                        <a:buFont typeface="Arial" pitchFamily="34" charset="0"/>
                        <a:buNone/>
                      </a:pPr>
                      <a:endParaRPr lang="en-GB" sz="1400"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35"/>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B0B79B6D-5086-4E6F-8859-5EF468AFED40}"/>
              </a:ext>
            </a:extLst>
          </p:cNvPr>
          <p:cNvGraphicFramePr>
            <a:graphicFrameLocks noGrp="1"/>
          </p:cNvGraphicFramePr>
          <p:nvPr/>
        </p:nvGraphicFramePr>
        <p:xfrm>
          <a:off x="2506435" y="5015791"/>
          <a:ext cx="2224767" cy="1767840"/>
        </p:xfrm>
        <a:graphic>
          <a:graphicData uri="http://schemas.openxmlformats.org/drawingml/2006/table">
            <a:tbl>
              <a:tblPr firstRow="1" bandRow="1">
                <a:tableStyleId>{F5AB1C69-6EDB-4FF4-983F-18BD219EF322}</a:tableStyleId>
              </a:tblPr>
              <a:tblGrid>
                <a:gridCol w="2224767">
                  <a:extLst>
                    <a:ext uri="{9D8B030D-6E8A-4147-A177-3AD203B41FA5}">
                      <a16:colId xmlns:a16="http://schemas.microsoft.com/office/drawing/2014/main" val="20000"/>
                    </a:ext>
                  </a:extLst>
                </a:gridCol>
              </a:tblGrid>
              <a:tr h="1681621">
                <a:tc>
                  <a:txBody>
                    <a:bodyPr/>
                    <a:lstStyle/>
                    <a:p>
                      <a:pPr algn="ctr"/>
                      <a:r>
                        <a:rPr lang="en-GB" dirty="0">
                          <a:solidFill>
                            <a:schemeClr val="tx1"/>
                          </a:solidFill>
                        </a:rPr>
                        <a:t>PROJECT MANAGEMENT OFFICE</a:t>
                      </a:r>
                    </a:p>
                    <a:p>
                      <a:pPr marL="285750" indent="-285750">
                        <a:buFont typeface="Arial" pitchFamily="34" charset="0"/>
                        <a:buChar char="•"/>
                      </a:pPr>
                      <a:r>
                        <a:rPr lang="en-GB" sz="1400" dirty="0">
                          <a:solidFill>
                            <a:schemeClr val="tx1"/>
                          </a:solidFill>
                        </a:rPr>
                        <a:t>Admin support</a:t>
                      </a:r>
                    </a:p>
                    <a:p>
                      <a:pPr marL="285750" indent="-285750">
                        <a:buFont typeface="Arial" pitchFamily="34" charset="0"/>
                        <a:buChar char="•"/>
                      </a:pPr>
                      <a:r>
                        <a:rPr lang="en-GB" sz="1400" dirty="0">
                          <a:solidFill>
                            <a:schemeClr val="tx1"/>
                          </a:solidFill>
                        </a:rPr>
                        <a:t>Technical support</a:t>
                      </a:r>
                    </a:p>
                    <a:p>
                      <a:pPr marL="285750" indent="-285750">
                        <a:buFont typeface="Arial" pitchFamily="34" charset="0"/>
                        <a:buChar char="•"/>
                      </a:pPr>
                      <a:r>
                        <a:rPr lang="en-GB" sz="1400" dirty="0">
                          <a:solidFill>
                            <a:schemeClr val="tx1"/>
                          </a:solidFill>
                        </a:rPr>
                        <a:t>Configuration management</a:t>
                      </a:r>
                    </a:p>
                  </a:txBody>
                  <a:tcPr>
                    <a:solidFill>
                      <a:schemeClr val="accent6">
                        <a:lumMod val="50000"/>
                      </a:schemeClr>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E1D8262D-52C9-4422-8CC4-71D4D013FB73}"/>
              </a:ext>
            </a:extLst>
          </p:cNvPr>
          <p:cNvGraphicFramePr>
            <a:graphicFrameLocks noGrp="1"/>
          </p:cNvGraphicFramePr>
          <p:nvPr/>
        </p:nvGraphicFramePr>
        <p:xfrm>
          <a:off x="3644401" y="4016275"/>
          <a:ext cx="2795954" cy="426427"/>
        </p:xfrm>
        <a:graphic>
          <a:graphicData uri="http://schemas.openxmlformats.org/drawingml/2006/table">
            <a:tbl>
              <a:tblPr firstRow="1" bandRow="1">
                <a:tableStyleId>{3C2FFA5D-87B4-456A-9821-1D502468CF0F}</a:tableStyleId>
              </a:tblPr>
              <a:tblGrid>
                <a:gridCol w="2795954">
                  <a:extLst>
                    <a:ext uri="{9D8B030D-6E8A-4147-A177-3AD203B41FA5}">
                      <a16:colId xmlns:a16="http://schemas.microsoft.com/office/drawing/2014/main" val="20000"/>
                    </a:ext>
                  </a:extLst>
                </a:gridCol>
              </a:tblGrid>
              <a:tr h="426427">
                <a:tc>
                  <a:txBody>
                    <a:bodyPr/>
                    <a:lstStyle/>
                    <a:p>
                      <a:pPr algn="ctr"/>
                      <a:r>
                        <a:rPr lang="en-GB" dirty="0"/>
                        <a:t>PROJECT MANAGER</a:t>
                      </a:r>
                    </a:p>
                  </a:txBody>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4B7778DE-A5BD-49DE-9F9C-74B4BCF2BE91}"/>
              </a:ext>
            </a:extLst>
          </p:cNvPr>
          <p:cNvGraphicFramePr>
            <a:graphicFrameLocks noGrp="1"/>
          </p:cNvGraphicFramePr>
          <p:nvPr/>
        </p:nvGraphicFramePr>
        <p:xfrm>
          <a:off x="49303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F8E9BA5D-399C-40A6-8CA6-CFEB3FD58544}"/>
              </a:ext>
            </a:extLst>
          </p:cNvPr>
          <p:cNvGraphicFramePr>
            <a:graphicFrameLocks noGrp="1"/>
          </p:cNvGraphicFramePr>
          <p:nvPr/>
        </p:nvGraphicFramePr>
        <p:xfrm>
          <a:off x="68734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863FB617-3007-407D-BAEA-D8CBCD67609E}"/>
              </a:ext>
            </a:extLst>
          </p:cNvPr>
          <p:cNvGraphicFramePr>
            <a:graphicFrameLocks noGrp="1"/>
          </p:cNvGraphicFramePr>
          <p:nvPr/>
        </p:nvGraphicFramePr>
        <p:xfrm>
          <a:off x="49303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0E207E1-EBA9-4A7E-9B1C-D03898D76BF8}"/>
              </a:ext>
            </a:extLst>
          </p:cNvPr>
          <p:cNvGraphicFramePr>
            <a:graphicFrameLocks noGrp="1"/>
          </p:cNvGraphicFramePr>
          <p:nvPr/>
        </p:nvGraphicFramePr>
        <p:xfrm>
          <a:off x="68734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B6D43F42-7E2A-4C81-AE9D-D62647EAFBCB}"/>
              </a:ext>
              <a:ext uri="{C183D7F6-B498-43B3-948B-1728B52AA6E4}">
                <adec:decorative xmlns:adec="http://schemas.microsoft.com/office/drawing/2017/decorative" val="1"/>
              </a:ext>
            </a:extLst>
          </p:cNvPr>
          <p:cNvCxnSpPr>
            <a:stCxn id="9" idx="2"/>
            <a:endCxn id="11" idx="0"/>
          </p:cNvCxnSpPr>
          <p:nvPr/>
        </p:nvCxnSpPr>
        <p:spPr>
          <a:xfrm>
            <a:off x="57275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69EB86-B696-4194-98A6-2DAAD25715EE}"/>
              </a:ext>
              <a:ext uri="{C183D7F6-B498-43B3-948B-1728B52AA6E4}">
                <adec:decorative xmlns:adec="http://schemas.microsoft.com/office/drawing/2017/decorative" val="1"/>
              </a:ext>
            </a:extLst>
          </p:cNvPr>
          <p:cNvCxnSpPr>
            <a:stCxn id="10" idx="2"/>
            <a:endCxn id="12" idx="0"/>
          </p:cNvCxnSpPr>
          <p:nvPr/>
        </p:nvCxnSpPr>
        <p:spPr>
          <a:xfrm>
            <a:off x="76706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22">
            <a:extLst>
              <a:ext uri="{FF2B5EF4-FFF2-40B4-BE49-F238E27FC236}">
                <a16:creationId xmlns:a16="http://schemas.microsoft.com/office/drawing/2014/main" id="{9B43E3DE-0ABD-493E-AD05-2FB994658337}"/>
              </a:ext>
              <a:ext uri="{C183D7F6-B498-43B3-948B-1728B52AA6E4}">
                <adec:decorative xmlns:adec="http://schemas.microsoft.com/office/drawing/2017/decorative" val="1"/>
              </a:ext>
            </a:extLst>
          </p:cNvPr>
          <p:cNvCxnSpPr>
            <a:cxnSpLocks/>
            <a:stCxn id="8" idx="2"/>
            <a:endCxn id="9" idx="0"/>
          </p:cNvCxnSpPr>
          <p:nvPr/>
        </p:nvCxnSpPr>
        <p:spPr>
          <a:xfrm rot="16200000" flipH="1">
            <a:off x="5100920" y="4384160"/>
            <a:ext cx="568089" cy="685172"/>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Elbow Connector 25">
            <a:extLst>
              <a:ext uri="{FF2B5EF4-FFF2-40B4-BE49-F238E27FC236}">
                <a16:creationId xmlns:a16="http://schemas.microsoft.com/office/drawing/2014/main" id="{952E2163-447F-40DA-93BC-1FF21B9CDB33}"/>
              </a:ext>
              <a:ext uri="{C183D7F6-B498-43B3-948B-1728B52AA6E4}">
                <adec:decorative xmlns:adec="http://schemas.microsoft.com/office/drawing/2017/decorative" val="1"/>
              </a:ext>
            </a:extLst>
          </p:cNvPr>
          <p:cNvCxnSpPr>
            <a:cxnSpLocks/>
            <a:stCxn id="8" idx="2"/>
            <a:endCxn id="10" idx="0"/>
          </p:cNvCxnSpPr>
          <p:nvPr/>
        </p:nvCxnSpPr>
        <p:spPr>
          <a:xfrm rot="16200000" flipH="1">
            <a:off x="6072470" y="3412610"/>
            <a:ext cx="568089" cy="2628272"/>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79CB95-CC35-4035-9D63-65B409B10D9F}"/>
              </a:ext>
              <a:ext uri="{C183D7F6-B498-43B3-948B-1728B52AA6E4}">
                <adec:decorative xmlns:adec="http://schemas.microsoft.com/office/drawing/2017/decorative" val="1"/>
              </a:ext>
            </a:extLst>
          </p:cNvPr>
          <p:cNvCxnSpPr>
            <a:cxnSpLocks/>
            <a:stCxn id="5" idx="2"/>
            <a:endCxn id="8" idx="0"/>
          </p:cNvCxnSpPr>
          <p:nvPr/>
        </p:nvCxnSpPr>
        <p:spPr>
          <a:xfrm>
            <a:off x="5036949" y="3603961"/>
            <a:ext cx="5429" cy="412314"/>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Elbow Connector 37">
            <a:extLst>
              <a:ext uri="{FF2B5EF4-FFF2-40B4-BE49-F238E27FC236}">
                <a16:creationId xmlns:a16="http://schemas.microsoft.com/office/drawing/2014/main" id="{ECFCF19D-A7BC-457F-A3D8-2CB7B23011A0}"/>
              </a:ext>
              <a:ext uri="{C183D7F6-B498-43B3-948B-1728B52AA6E4}">
                <adec:decorative xmlns:adec="http://schemas.microsoft.com/office/drawing/2017/decorative" val="1"/>
              </a:ext>
            </a:extLst>
          </p:cNvPr>
          <p:cNvCxnSpPr>
            <a:cxnSpLocks/>
            <a:stCxn id="5" idx="1"/>
            <a:endCxn id="6" idx="0"/>
          </p:cNvCxnSpPr>
          <p:nvPr/>
        </p:nvCxnSpPr>
        <p:spPr>
          <a:xfrm rot="10800000" flipH="1" flipV="1">
            <a:off x="588667" y="2798318"/>
            <a:ext cx="546173" cy="916848"/>
          </a:xfrm>
          <a:prstGeom prst="bentConnector4">
            <a:avLst>
              <a:gd name="adj1" fmla="val -41855"/>
              <a:gd name="adj2" fmla="val 9393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5E5ABF7B-F292-4BB8-A496-06B907CBC98E}"/>
              </a:ext>
            </a:extLst>
          </p:cNvPr>
          <p:cNvGraphicFramePr>
            <a:graphicFrameLocks noGrp="1"/>
          </p:cNvGraphicFramePr>
          <p:nvPr/>
        </p:nvGraphicFramePr>
        <p:xfrm>
          <a:off x="3271633" y="1339846"/>
          <a:ext cx="3541491" cy="426427"/>
        </p:xfrm>
        <a:graphic>
          <a:graphicData uri="http://schemas.openxmlformats.org/drawingml/2006/table">
            <a:tbl>
              <a:tblPr firstRow="1" bandRow="1">
                <a:effectLst>
                  <a:outerShdw blurRad="50800" dist="38100" dir="8100000" algn="tr" rotWithShape="0">
                    <a:prstClr val="black">
                      <a:alpha val="40000"/>
                    </a:prstClr>
                  </a:outerShdw>
                </a:effectLst>
                <a:tableStyleId>{3C2FFA5D-87B4-456A-9821-1D502468CF0F}</a:tableStyleId>
              </a:tblPr>
              <a:tblGrid>
                <a:gridCol w="3541491">
                  <a:extLst>
                    <a:ext uri="{9D8B030D-6E8A-4147-A177-3AD203B41FA5}">
                      <a16:colId xmlns:a16="http://schemas.microsoft.com/office/drawing/2014/main" val="20000"/>
                    </a:ext>
                  </a:extLst>
                </a:gridCol>
              </a:tblGrid>
              <a:tr h="426427">
                <a:tc>
                  <a:txBody>
                    <a:bodyPr/>
                    <a:lstStyle/>
                    <a:p>
                      <a:pPr algn="ctr"/>
                      <a:r>
                        <a:rPr lang="en-GB" dirty="0"/>
                        <a:t>PROGRAMME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29" name="Straight Arrow Connector 28">
            <a:extLst>
              <a:ext uri="{FF2B5EF4-FFF2-40B4-BE49-F238E27FC236}">
                <a16:creationId xmlns:a16="http://schemas.microsoft.com/office/drawing/2014/main" id="{E1D13AD7-08A3-4F2A-935B-196F0B4D96E2}"/>
              </a:ext>
              <a:ext uri="{C183D7F6-B498-43B3-948B-1728B52AA6E4}">
                <adec:decorative xmlns:adec="http://schemas.microsoft.com/office/drawing/2017/decorative" val="1"/>
              </a:ext>
            </a:extLst>
          </p:cNvPr>
          <p:cNvCxnSpPr>
            <a:cxnSpLocks/>
            <a:stCxn id="27" idx="2"/>
            <a:endCxn id="5" idx="0"/>
          </p:cNvCxnSpPr>
          <p:nvPr/>
        </p:nvCxnSpPr>
        <p:spPr>
          <a:xfrm flipH="1">
            <a:off x="5036949" y="1766273"/>
            <a:ext cx="5429" cy="226403"/>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9C56BDC-3A03-469F-AF80-5AD0CF10F98D}"/>
              </a:ext>
            </a:extLst>
          </p:cNvPr>
          <p:cNvGraphicFramePr>
            <a:graphicFrameLocks noGrp="1"/>
          </p:cNvGraphicFramePr>
          <p:nvPr/>
        </p:nvGraphicFramePr>
        <p:xfrm>
          <a:off x="10255387" y="2347039"/>
          <a:ext cx="1610442" cy="914400"/>
        </p:xfrm>
        <a:graphic>
          <a:graphicData uri="http://schemas.openxmlformats.org/drawingml/2006/table">
            <a:tbl>
              <a:tblPr firstRow="1" bandRow="1">
                <a:tableStyleId>{3C2FFA5D-87B4-456A-9821-1D502468CF0F}</a:tableStyleId>
              </a:tblPr>
              <a:tblGrid>
                <a:gridCol w="1610442">
                  <a:extLst>
                    <a:ext uri="{9D8B030D-6E8A-4147-A177-3AD203B41FA5}">
                      <a16:colId xmlns:a16="http://schemas.microsoft.com/office/drawing/2014/main" val="20000"/>
                    </a:ext>
                  </a:extLst>
                </a:gridCol>
              </a:tblGrid>
              <a:tr h="426427">
                <a:tc>
                  <a:txBody>
                    <a:bodyPr/>
                    <a:lstStyle/>
                    <a:p>
                      <a:pPr algn="ctr"/>
                      <a:r>
                        <a:rPr lang="en-GB" dirty="0"/>
                        <a:t>TECHNICAL ADVISORY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32" name="Straight Arrow Connector 31">
            <a:extLst>
              <a:ext uri="{FF2B5EF4-FFF2-40B4-BE49-F238E27FC236}">
                <a16:creationId xmlns:a16="http://schemas.microsoft.com/office/drawing/2014/main" id="{6BF235C0-3973-4208-9391-C3651E9B7B98}"/>
              </a:ext>
              <a:ext uri="{C183D7F6-B498-43B3-948B-1728B52AA6E4}">
                <adec:decorative xmlns:adec="http://schemas.microsoft.com/office/drawing/2017/decorative" val="1"/>
              </a:ext>
            </a:extLst>
          </p:cNvPr>
          <p:cNvCxnSpPr>
            <a:cxnSpLocks/>
            <a:stCxn id="30" idx="1"/>
            <a:endCxn id="5" idx="3"/>
          </p:cNvCxnSpPr>
          <p:nvPr/>
        </p:nvCxnSpPr>
        <p:spPr>
          <a:xfrm flipH="1" flipV="1">
            <a:off x="9485231" y="2798318"/>
            <a:ext cx="770156" cy="5921"/>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Elbow Connector 25">
            <a:extLst>
              <a:ext uri="{FF2B5EF4-FFF2-40B4-BE49-F238E27FC236}">
                <a16:creationId xmlns:a16="http://schemas.microsoft.com/office/drawing/2014/main" id="{F17E244C-85C6-4143-8189-CD5C9EED0D4E}"/>
              </a:ext>
              <a:ext uri="{C183D7F6-B498-43B3-948B-1728B52AA6E4}">
                <adec:decorative xmlns:adec="http://schemas.microsoft.com/office/drawing/2017/decorative" val="1"/>
              </a:ext>
            </a:extLst>
          </p:cNvPr>
          <p:cNvCxnSpPr>
            <a:cxnSpLocks/>
            <a:stCxn id="8" idx="2"/>
            <a:endCxn id="7" idx="0"/>
          </p:cNvCxnSpPr>
          <p:nvPr/>
        </p:nvCxnSpPr>
        <p:spPr>
          <a:xfrm rot="5400000">
            <a:off x="4044054" y="4017466"/>
            <a:ext cx="573089" cy="1423560"/>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7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ECEB28C-6BD1-442E-B533-6175678C0050}"/>
              </a:ext>
            </a:extLst>
          </p:cNvPr>
          <p:cNvSpPr/>
          <p:nvPr/>
        </p:nvSpPr>
        <p:spPr>
          <a:xfrm>
            <a:off x="2649297" y="1368428"/>
            <a:ext cx="8159260" cy="5508717"/>
          </a:xfrm>
          <a:prstGeom prst="ellipse">
            <a:avLst/>
          </a:prstGeom>
          <a:solidFill>
            <a:schemeClr val="tx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Rest of the world</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4" name="Oval 13">
            <a:extLst>
              <a:ext uri="{FF2B5EF4-FFF2-40B4-BE49-F238E27FC236}">
                <a16:creationId xmlns:a16="http://schemas.microsoft.com/office/drawing/2014/main" id="{2C8DCBA7-65EF-4EB5-91D2-B885A78601DC}"/>
              </a:ext>
            </a:extLst>
          </p:cNvPr>
          <p:cNvSpPr/>
          <p:nvPr/>
        </p:nvSpPr>
        <p:spPr>
          <a:xfrm>
            <a:off x="3563122" y="1871326"/>
            <a:ext cx="6371229" cy="451721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Core externals</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3" name="Oval 12">
            <a:extLst>
              <a:ext uri="{FF2B5EF4-FFF2-40B4-BE49-F238E27FC236}">
                <a16:creationId xmlns:a16="http://schemas.microsoft.com/office/drawing/2014/main" id="{C1F4ED91-E4C3-4FFF-8BD9-24D69EB0CCB1}"/>
              </a:ext>
            </a:extLst>
          </p:cNvPr>
          <p:cNvSpPr/>
          <p:nvPr/>
        </p:nvSpPr>
        <p:spPr>
          <a:xfrm>
            <a:off x="4464988" y="2647803"/>
            <a:ext cx="4538313" cy="3114989"/>
          </a:xfrm>
          <a:prstGeom prst="ellipse">
            <a:avLst/>
          </a:prstGeom>
          <a:solidFill>
            <a:schemeClr val="bg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Raleway" panose="020B0503030101060003" pitchFamily="34" charset="0"/>
              </a:rPr>
              <a:t>Internal team</a:t>
            </a: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2" name="Title 1">
            <a:extLst>
              <a:ext uri="{FF2B5EF4-FFF2-40B4-BE49-F238E27FC236}">
                <a16:creationId xmlns:a16="http://schemas.microsoft.com/office/drawing/2014/main" id="{8A673C6D-F45D-4DD3-9E89-86550274CF46}"/>
              </a:ext>
            </a:extLst>
          </p:cNvPr>
          <p:cNvSpPr>
            <a:spLocks noGrp="1"/>
          </p:cNvSpPr>
          <p:nvPr>
            <p:ph type="title"/>
          </p:nvPr>
        </p:nvSpPr>
        <p:spPr>
          <a:xfrm>
            <a:off x="1015738" y="61913"/>
            <a:ext cx="8159260" cy="1325562"/>
          </a:xfrm>
        </p:spPr>
        <p:txBody>
          <a:bodyPr>
            <a:normAutofit/>
          </a:bodyPr>
          <a:lstStyle/>
          <a:p>
            <a:r>
              <a:rPr lang="en-GB" b="0" dirty="0">
                <a:sym typeface="Webdings" panose="05030102010509060703" pitchFamily="18" charset="2"/>
              </a:rPr>
              <a:t></a:t>
            </a:r>
            <a:r>
              <a:rPr lang="en-GB" dirty="0"/>
              <a:t>Restaurant Example: Who are the stakeholders?</a:t>
            </a:r>
          </a:p>
        </p:txBody>
      </p:sp>
      <p:sp>
        <p:nvSpPr>
          <p:cNvPr id="17" name="Content Placeholder 16">
            <a:extLst>
              <a:ext uri="{FF2B5EF4-FFF2-40B4-BE49-F238E27FC236}">
                <a16:creationId xmlns:a16="http://schemas.microsoft.com/office/drawing/2014/main" id="{7088F264-25F3-42BE-8249-A4FA6865650F}"/>
              </a:ext>
            </a:extLst>
          </p:cNvPr>
          <p:cNvSpPr>
            <a:spLocks noGrp="1"/>
          </p:cNvSpPr>
          <p:nvPr>
            <p:ph idx="1"/>
          </p:nvPr>
        </p:nvSpPr>
        <p:spPr>
          <a:xfrm>
            <a:off x="1719297" y="1545393"/>
            <a:ext cx="2707984" cy="4351338"/>
          </a:xfrm>
        </p:spPr>
        <p:txBody>
          <a:bodyPr>
            <a:normAutofit/>
          </a:bodyPr>
          <a:lstStyle/>
          <a:p>
            <a:r>
              <a:rPr lang="en-GB" sz="1800" dirty="0"/>
              <a:t>Adapted from Figure 4.1 (Maylor, 2017, pp.78)</a:t>
            </a:r>
          </a:p>
        </p:txBody>
      </p:sp>
    </p:spTree>
    <p:extLst>
      <p:ext uri="{BB962C8B-B14F-4D97-AF65-F5344CB8AC3E}">
        <p14:creationId xmlns:p14="http://schemas.microsoft.com/office/powerpoint/2010/main" val="2219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ECEB28C-6BD1-442E-B533-6175678C0050}"/>
              </a:ext>
            </a:extLst>
          </p:cNvPr>
          <p:cNvSpPr/>
          <p:nvPr/>
        </p:nvSpPr>
        <p:spPr>
          <a:xfrm>
            <a:off x="2649297" y="1368428"/>
            <a:ext cx="8159260" cy="5508717"/>
          </a:xfrm>
          <a:prstGeom prst="ellipse">
            <a:avLst/>
          </a:prstGeom>
          <a:solidFill>
            <a:schemeClr val="tx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Rest of the world</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4" name="Oval 13">
            <a:extLst>
              <a:ext uri="{FF2B5EF4-FFF2-40B4-BE49-F238E27FC236}">
                <a16:creationId xmlns:a16="http://schemas.microsoft.com/office/drawing/2014/main" id="{2C8DCBA7-65EF-4EB5-91D2-B885A78601DC}"/>
              </a:ext>
            </a:extLst>
          </p:cNvPr>
          <p:cNvSpPr/>
          <p:nvPr/>
        </p:nvSpPr>
        <p:spPr>
          <a:xfrm>
            <a:off x="3563122" y="1871326"/>
            <a:ext cx="6371229" cy="451721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Core externals</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3" name="Oval 12">
            <a:extLst>
              <a:ext uri="{FF2B5EF4-FFF2-40B4-BE49-F238E27FC236}">
                <a16:creationId xmlns:a16="http://schemas.microsoft.com/office/drawing/2014/main" id="{C1F4ED91-E4C3-4FFF-8BD9-24D69EB0CCB1}"/>
              </a:ext>
            </a:extLst>
          </p:cNvPr>
          <p:cNvSpPr/>
          <p:nvPr/>
        </p:nvSpPr>
        <p:spPr>
          <a:xfrm>
            <a:off x="4464988" y="2647803"/>
            <a:ext cx="4538313" cy="3114989"/>
          </a:xfrm>
          <a:prstGeom prst="ellipse">
            <a:avLst/>
          </a:prstGeom>
          <a:solidFill>
            <a:schemeClr val="bg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Internal team</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2" name="Title 1">
            <a:extLst>
              <a:ext uri="{FF2B5EF4-FFF2-40B4-BE49-F238E27FC236}">
                <a16:creationId xmlns:a16="http://schemas.microsoft.com/office/drawing/2014/main" id="{8A673C6D-F45D-4DD3-9E89-86550274CF46}"/>
              </a:ext>
            </a:extLst>
          </p:cNvPr>
          <p:cNvSpPr>
            <a:spLocks noGrp="1"/>
          </p:cNvSpPr>
          <p:nvPr>
            <p:ph type="title"/>
          </p:nvPr>
        </p:nvSpPr>
        <p:spPr>
          <a:xfrm>
            <a:off x="411982" y="124611"/>
            <a:ext cx="10540721" cy="1061020"/>
          </a:xfrm>
        </p:spPr>
        <p:txBody>
          <a:bodyPr>
            <a:normAutofit fontScale="90000"/>
          </a:bodyPr>
          <a:lstStyle/>
          <a:p>
            <a:r>
              <a:rPr lang="en-GB" dirty="0"/>
              <a:t>Restaurant Example: Stakeholder Groups</a:t>
            </a:r>
          </a:p>
        </p:txBody>
      </p:sp>
      <p:sp>
        <p:nvSpPr>
          <p:cNvPr id="16" name="TextBox 15">
            <a:extLst>
              <a:ext uri="{FF2B5EF4-FFF2-40B4-BE49-F238E27FC236}">
                <a16:creationId xmlns:a16="http://schemas.microsoft.com/office/drawing/2014/main" id="{AC2284E1-D62A-4DB3-8FD5-892FE579D671}"/>
              </a:ext>
            </a:extLst>
          </p:cNvPr>
          <p:cNvSpPr txBox="1"/>
          <p:nvPr/>
        </p:nvSpPr>
        <p:spPr>
          <a:xfrm>
            <a:off x="5426816" y="3166973"/>
            <a:ext cx="3013988" cy="2031325"/>
          </a:xfrm>
          <a:prstGeom prst="rect">
            <a:avLst/>
          </a:prstGeom>
          <a:noFill/>
        </p:spPr>
        <p:txBody>
          <a:bodyPr wrap="square">
            <a:spAutoFit/>
          </a:bodyPr>
          <a:lstStyle/>
          <a:p>
            <a:r>
              <a:rPr lang="en-GB" sz="1400" dirty="0">
                <a:latin typeface="Raleway" panose="020B0503030101060003" pitchFamily="34" charset="0"/>
              </a:rPr>
              <a:t>Marketing Consultant</a:t>
            </a:r>
          </a:p>
          <a:p>
            <a:r>
              <a:rPr lang="en-GB" sz="1400" dirty="0">
                <a:latin typeface="Raleway" panose="020B0503030101060003" pitchFamily="34" charset="0"/>
              </a:rPr>
              <a:t>Marketing intern</a:t>
            </a:r>
          </a:p>
          <a:p>
            <a:r>
              <a:rPr lang="en-GB" sz="1400" dirty="0">
                <a:latin typeface="Raleway" panose="020B0503030101060003" pitchFamily="34" charset="0"/>
              </a:rPr>
              <a:t>Procurement Administrator</a:t>
            </a:r>
          </a:p>
          <a:p>
            <a:r>
              <a:rPr lang="en-GB" sz="1400" dirty="0">
                <a:latin typeface="Raleway" panose="020B0503030101060003" pitchFamily="34" charset="0"/>
              </a:rPr>
              <a:t>Project Administrator</a:t>
            </a:r>
          </a:p>
          <a:p>
            <a:r>
              <a:rPr lang="en-GB" sz="1400" dirty="0">
                <a:latin typeface="Raleway" panose="020B0503030101060003" pitchFamily="34" charset="0"/>
              </a:rPr>
              <a:t>Building contractor</a:t>
            </a:r>
          </a:p>
          <a:p>
            <a:r>
              <a:rPr lang="en-GB" sz="1400" dirty="0">
                <a:latin typeface="Raleway" panose="020B0503030101060003" pitchFamily="34" charset="0"/>
              </a:rPr>
              <a:t>Electrical contractor</a:t>
            </a:r>
          </a:p>
          <a:p>
            <a:r>
              <a:rPr lang="en-GB" sz="1400" dirty="0">
                <a:latin typeface="Raleway" panose="020B0503030101060003" pitchFamily="34" charset="0"/>
              </a:rPr>
              <a:t>Heating contractor</a:t>
            </a:r>
          </a:p>
          <a:p>
            <a:r>
              <a:rPr lang="en-GB" sz="1400" dirty="0">
                <a:latin typeface="Raleway" panose="020B0503030101060003" pitchFamily="34" charset="0"/>
              </a:rPr>
              <a:t>Suppliers</a:t>
            </a:r>
          </a:p>
          <a:p>
            <a:r>
              <a:rPr lang="en-GB" sz="1400" dirty="0">
                <a:latin typeface="Raleway" panose="020B0503030101060003" pitchFamily="34" charset="0"/>
              </a:rPr>
              <a:t>Sponsor</a:t>
            </a:r>
          </a:p>
        </p:txBody>
      </p:sp>
      <p:sp>
        <p:nvSpPr>
          <p:cNvPr id="4" name="TextBox 3">
            <a:extLst>
              <a:ext uri="{FF2B5EF4-FFF2-40B4-BE49-F238E27FC236}">
                <a16:creationId xmlns:a16="http://schemas.microsoft.com/office/drawing/2014/main" id="{F39792C2-42E6-4FF0-B6EB-20EA0228ECC4}"/>
              </a:ext>
            </a:extLst>
          </p:cNvPr>
          <p:cNvSpPr txBox="1"/>
          <p:nvPr/>
        </p:nvSpPr>
        <p:spPr>
          <a:xfrm>
            <a:off x="4560358" y="2412518"/>
            <a:ext cx="1359668" cy="338554"/>
          </a:xfrm>
          <a:prstGeom prst="rect">
            <a:avLst/>
          </a:prstGeom>
          <a:noFill/>
        </p:spPr>
        <p:txBody>
          <a:bodyPr wrap="none" rtlCol="0">
            <a:spAutoFit/>
          </a:bodyPr>
          <a:lstStyle/>
          <a:p>
            <a:r>
              <a:rPr lang="en-GB" sz="1600" dirty="0">
                <a:latin typeface="Raleway" panose="020B0503030101060003" pitchFamily="34" charset="0"/>
              </a:rPr>
              <a:t>Competitors</a:t>
            </a:r>
          </a:p>
        </p:txBody>
      </p:sp>
      <p:sp>
        <p:nvSpPr>
          <p:cNvPr id="18" name="TextBox 17">
            <a:extLst>
              <a:ext uri="{FF2B5EF4-FFF2-40B4-BE49-F238E27FC236}">
                <a16:creationId xmlns:a16="http://schemas.microsoft.com/office/drawing/2014/main" id="{4E763401-24E4-48F4-B266-F82A2577253F}"/>
              </a:ext>
            </a:extLst>
          </p:cNvPr>
          <p:cNvSpPr txBox="1"/>
          <p:nvPr/>
        </p:nvSpPr>
        <p:spPr>
          <a:xfrm>
            <a:off x="7556909" y="2416675"/>
            <a:ext cx="1218603" cy="338554"/>
          </a:xfrm>
          <a:prstGeom prst="rect">
            <a:avLst/>
          </a:prstGeom>
          <a:noFill/>
        </p:spPr>
        <p:txBody>
          <a:bodyPr wrap="none" rtlCol="0">
            <a:spAutoFit/>
          </a:bodyPr>
          <a:lstStyle/>
          <a:p>
            <a:r>
              <a:rPr lang="en-GB" sz="1600" dirty="0">
                <a:latin typeface="Raleway" panose="020B0503030101060003" pitchFamily="34" charset="0"/>
              </a:rPr>
              <a:t>Customers</a:t>
            </a:r>
          </a:p>
        </p:txBody>
      </p:sp>
      <p:sp>
        <p:nvSpPr>
          <p:cNvPr id="19" name="TextBox 18">
            <a:extLst>
              <a:ext uri="{FF2B5EF4-FFF2-40B4-BE49-F238E27FC236}">
                <a16:creationId xmlns:a16="http://schemas.microsoft.com/office/drawing/2014/main" id="{03EB548D-7B9B-432E-8F3F-F07E0D301BC9}"/>
              </a:ext>
            </a:extLst>
          </p:cNvPr>
          <p:cNvSpPr txBox="1"/>
          <p:nvPr/>
        </p:nvSpPr>
        <p:spPr>
          <a:xfrm>
            <a:off x="4578603" y="5176096"/>
            <a:ext cx="1239282" cy="830997"/>
          </a:xfrm>
          <a:prstGeom prst="rect">
            <a:avLst/>
          </a:prstGeom>
          <a:noFill/>
        </p:spPr>
        <p:txBody>
          <a:bodyPr wrap="square" rtlCol="0">
            <a:spAutoFit/>
          </a:bodyPr>
          <a:lstStyle/>
          <a:p>
            <a:r>
              <a:rPr lang="en-GB" sz="1600" dirty="0">
                <a:latin typeface="Raleway" panose="020B0503030101060003" pitchFamily="34" charset="0"/>
              </a:rPr>
              <a:t>Food Standards Agency</a:t>
            </a:r>
          </a:p>
        </p:txBody>
      </p:sp>
      <p:sp>
        <p:nvSpPr>
          <p:cNvPr id="20" name="TextBox 19">
            <a:extLst>
              <a:ext uri="{FF2B5EF4-FFF2-40B4-BE49-F238E27FC236}">
                <a16:creationId xmlns:a16="http://schemas.microsoft.com/office/drawing/2014/main" id="{10B27497-06FC-4FED-9C3A-736C8DE266DD}"/>
              </a:ext>
            </a:extLst>
          </p:cNvPr>
          <p:cNvSpPr txBox="1"/>
          <p:nvPr/>
        </p:nvSpPr>
        <p:spPr>
          <a:xfrm>
            <a:off x="3563122" y="3799620"/>
            <a:ext cx="1116934" cy="584775"/>
          </a:xfrm>
          <a:prstGeom prst="rect">
            <a:avLst/>
          </a:prstGeom>
          <a:noFill/>
        </p:spPr>
        <p:txBody>
          <a:bodyPr wrap="square" rtlCol="0">
            <a:spAutoFit/>
          </a:bodyPr>
          <a:lstStyle/>
          <a:p>
            <a:r>
              <a:rPr lang="en-GB" sz="1600" dirty="0">
                <a:latin typeface="Raleway" panose="020B0503030101060003" pitchFamily="34" charset="0"/>
              </a:rPr>
              <a:t>Council planning</a:t>
            </a:r>
          </a:p>
        </p:txBody>
      </p:sp>
      <p:sp>
        <p:nvSpPr>
          <p:cNvPr id="21" name="TextBox 20">
            <a:extLst>
              <a:ext uri="{FF2B5EF4-FFF2-40B4-BE49-F238E27FC236}">
                <a16:creationId xmlns:a16="http://schemas.microsoft.com/office/drawing/2014/main" id="{3A5755EB-C8FE-4AE1-B35A-1505A2312DC0}"/>
              </a:ext>
            </a:extLst>
          </p:cNvPr>
          <p:cNvSpPr txBox="1"/>
          <p:nvPr/>
        </p:nvSpPr>
        <p:spPr>
          <a:xfrm>
            <a:off x="8072648" y="5091362"/>
            <a:ext cx="1436034" cy="830997"/>
          </a:xfrm>
          <a:prstGeom prst="rect">
            <a:avLst/>
          </a:prstGeom>
          <a:noFill/>
        </p:spPr>
        <p:txBody>
          <a:bodyPr wrap="square" rtlCol="0">
            <a:spAutoFit/>
          </a:bodyPr>
          <a:lstStyle/>
          <a:p>
            <a:r>
              <a:rPr lang="en-GB" sz="1600" dirty="0">
                <a:latin typeface="Raleway" panose="020B0503030101060003" pitchFamily="34" charset="0"/>
              </a:rPr>
              <a:t>Existing restaurants in the group</a:t>
            </a:r>
          </a:p>
        </p:txBody>
      </p:sp>
      <p:sp>
        <p:nvSpPr>
          <p:cNvPr id="22" name="TextBox 21">
            <a:extLst>
              <a:ext uri="{FF2B5EF4-FFF2-40B4-BE49-F238E27FC236}">
                <a16:creationId xmlns:a16="http://schemas.microsoft.com/office/drawing/2014/main" id="{8DBFF7A2-C7EC-4017-8EE5-58F53D387E19}"/>
              </a:ext>
            </a:extLst>
          </p:cNvPr>
          <p:cNvSpPr txBox="1"/>
          <p:nvPr/>
        </p:nvSpPr>
        <p:spPr>
          <a:xfrm>
            <a:off x="9034057" y="3447191"/>
            <a:ext cx="1174339" cy="584775"/>
          </a:xfrm>
          <a:prstGeom prst="rect">
            <a:avLst/>
          </a:prstGeom>
          <a:noFill/>
        </p:spPr>
        <p:txBody>
          <a:bodyPr wrap="square" rtlCol="0">
            <a:spAutoFit/>
          </a:bodyPr>
          <a:lstStyle/>
          <a:p>
            <a:r>
              <a:rPr lang="en-GB" sz="1600" dirty="0">
                <a:latin typeface="Raleway" panose="020B0503030101060003" pitchFamily="34" charset="0"/>
              </a:rPr>
              <a:t>Building control</a:t>
            </a:r>
          </a:p>
        </p:txBody>
      </p:sp>
      <p:sp>
        <p:nvSpPr>
          <p:cNvPr id="5" name="TextBox 4">
            <a:extLst>
              <a:ext uri="{FF2B5EF4-FFF2-40B4-BE49-F238E27FC236}">
                <a16:creationId xmlns:a16="http://schemas.microsoft.com/office/drawing/2014/main" id="{B7486CA4-BF71-4DDA-845D-FB486AD5B28C}"/>
              </a:ext>
            </a:extLst>
          </p:cNvPr>
          <p:cNvSpPr txBox="1"/>
          <p:nvPr/>
        </p:nvSpPr>
        <p:spPr>
          <a:xfrm>
            <a:off x="8725547" y="1986737"/>
            <a:ext cx="912735" cy="584775"/>
          </a:xfrm>
          <a:prstGeom prst="rect">
            <a:avLst/>
          </a:prstGeom>
          <a:noFill/>
        </p:spPr>
        <p:txBody>
          <a:bodyPr wrap="square" rtlCol="0">
            <a:spAutoFit/>
          </a:bodyPr>
          <a:lstStyle/>
          <a:p>
            <a:r>
              <a:rPr lang="en-GB" sz="1600" dirty="0">
                <a:latin typeface="Raleway" panose="020B0503030101060003" pitchFamily="34" charset="0"/>
              </a:rPr>
              <a:t>Food critics</a:t>
            </a:r>
          </a:p>
        </p:txBody>
      </p:sp>
      <p:sp>
        <p:nvSpPr>
          <p:cNvPr id="23" name="TextBox 22">
            <a:extLst>
              <a:ext uri="{FF2B5EF4-FFF2-40B4-BE49-F238E27FC236}">
                <a16:creationId xmlns:a16="http://schemas.microsoft.com/office/drawing/2014/main" id="{46CED86E-C161-4D9C-87C2-C49C1E4D4D82}"/>
              </a:ext>
            </a:extLst>
          </p:cNvPr>
          <p:cNvSpPr txBox="1"/>
          <p:nvPr/>
        </p:nvSpPr>
        <p:spPr>
          <a:xfrm>
            <a:off x="9961245" y="4092007"/>
            <a:ext cx="912735" cy="584775"/>
          </a:xfrm>
          <a:prstGeom prst="rect">
            <a:avLst/>
          </a:prstGeom>
          <a:noFill/>
        </p:spPr>
        <p:txBody>
          <a:bodyPr wrap="square" rtlCol="0">
            <a:spAutoFit/>
          </a:bodyPr>
          <a:lstStyle/>
          <a:p>
            <a:r>
              <a:rPr lang="en-GB" sz="1600" dirty="0">
                <a:latin typeface="Raleway" panose="020B0503030101060003" pitchFamily="34" charset="0"/>
              </a:rPr>
              <a:t>Local press</a:t>
            </a:r>
          </a:p>
        </p:txBody>
      </p:sp>
      <p:sp>
        <p:nvSpPr>
          <p:cNvPr id="24" name="TextBox 23">
            <a:extLst>
              <a:ext uri="{FF2B5EF4-FFF2-40B4-BE49-F238E27FC236}">
                <a16:creationId xmlns:a16="http://schemas.microsoft.com/office/drawing/2014/main" id="{92130A88-7EAF-457E-9DDF-D53DA82CC048}"/>
              </a:ext>
            </a:extLst>
          </p:cNvPr>
          <p:cNvSpPr txBox="1"/>
          <p:nvPr/>
        </p:nvSpPr>
        <p:spPr>
          <a:xfrm>
            <a:off x="3242527" y="2526818"/>
            <a:ext cx="1069100" cy="584775"/>
          </a:xfrm>
          <a:prstGeom prst="rect">
            <a:avLst/>
          </a:prstGeom>
          <a:noFill/>
        </p:spPr>
        <p:txBody>
          <a:bodyPr wrap="square" rtlCol="0">
            <a:spAutoFit/>
          </a:bodyPr>
          <a:lstStyle/>
          <a:p>
            <a:r>
              <a:rPr lang="en-GB" sz="1600" dirty="0">
                <a:latin typeface="Raleway" panose="020B0503030101060003" pitchFamily="34" charset="0"/>
              </a:rPr>
              <a:t>Review websites</a:t>
            </a:r>
          </a:p>
        </p:txBody>
      </p:sp>
      <p:sp>
        <p:nvSpPr>
          <p:cNvPr id="25" name="TextBox 24">
            <a:extLst>
              <a:ext uri="{FF2B5EF4-FFF2-40B4-BE49-F238E27FC236}">
                <a16:creationId xmlns:a16="http://schemas.microsoft.com/office/drawing/2014/main" id="{3825129E-EF29-458C-B045-9750DBB0DF82}"/>
              </a:ext>
            </a:extLst>
          </p:cNvPr>
          <p:cNvSpPr txBox="1"/>
          <p:nvPr/>
        </p:nvSpPr>
        <p:spPr>
          <a:xfrm>
            <a:off x="3212876" y="4931795"/>
            <a:ext cx="1069100" cy="830997"/>
          </a:xfrm>
          <a:prstGeom prst="rect">
            <a:avLst/>
          </a:prstGeom>
          <a:noFill/>
        </p:spPr>
        <p:txBody>
          <a:bodyPr wrap="square" rtlCol="0">
            <a:spAutoFit/>
          </a:bodyPr>
          <a:lstStyle/>
          <a:p>
            <a:r>
              <a:rPr lang="en-GB" sz="1600" dirty="0">
                <a:latin typeface="Raleway" panose="020B0503030101060003" pitchFamily="34" charset="0"/>
              </a:rPr>
              <a:t>Social media outlets</a:t>
            </a:r>
          </a:p>
        </p:txBody>
      </p:sp>
    </p:spTree>
    <p:extLst>
      <p:ext uri="{BB962C8B-B14F-4D97-AF65-F5344CB8AC3E}">
        <p14:creationId xmlns:p14="http://schemas.microsoft.com/office/powerpoint/2010/main" val="18317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4" grpId="0"/>
      <p:bldP spid="18" grpId="0"/>
      <p:bldP spid="19" grpId="0"/>
      <p:bldP spid="20" grpId="0"/>
      <p:bldP spid="21" grpId="0"/>
      <p:bldP spid="22" grpId="0"/>
      <p:bldP spid="5" grpId="0"/>
      <p:bldP spid="23" grpId="0"/>
      <p:bldP spid="24" grpId="0"/>
      <p:bldP spid="25"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A81F-D39F-490D-9BC6-B6686FF07105}"/>
              </a:ext>
            </a:extLst>
          </p:cNvPr>
          <p:cNvSpPr>
            <a:spLocks noGrp="1"/>
          </p:cNvSpPr>
          <p:nvPr>
            <p:ph type="title"/>
          </p:nvPr>
        </p:nvSpPr>
        <p:spPr>
          <a:xfrm>
            <a:off x="3220497" y="61306"/>
            <a:ext cx="7606360" cy="1325563"/>
          </a:xfrm>
        </p:spPr>
        <p:txBody>
          <a:bodyPr/>
          <a:lstStyle/>
          <a:p>
            <a:r>
              <a:rPr lang="en-GB" dirty="0"/>
              <a:t>Power/Interest Grid</a:t>
            </a:r>
          </a:p>
        </p:txBody>
      </p:sp>
      <p:grpSp>
        <p:nvGrpSpPr>
          <p:cNvPr id="4" name="Group 3" descr="Interest low to high">
            <a:extLst>
              <a:ext uri="{FF2B5EF4-FFF2-40B4-BE49-F238E27FC236}">
                <a16:creationId xmlns:a16="http://schemas.microsoft.com/office/drawing/2014/main" id="{E37EEBBC-FF39-491B-BF2A-272D2045F073}"/>
              </a:ext>
            </a:extLst>
          </p:cNvPr>
          <p:cNvGrpSpPr/>
          <p:nvPr/>
        </p:nvGrpSpPr>
        <p:grpSpPr>
          <a:xfrm>
            <a:off x="3461761" y="6390687"/>
            <a:ext cx="7158385" cy="406007"/>
            <a:chOff x="1350965" y="6112835"/>
            <a:chExt cx="7158385" cy="406007"/>
          </a:xfrm>
        </p:grpSpPr>
        <p:grpSp>
          <p:nvGrpSpPr>
            <p:cNvPr id="5" name="Group 4">
              <a:extLst>
                <a:ext uri="{FF2B5EF4-FFF2-40B4-BE49-F238E27FC236}">
                  <a16:creationId xmlns:a16="http://schemas.microsoft.com/office/drawing/2014/main" id="{EC531C43-D26D-46BB-A779-AB325884EF2A}"/>
                </a:ext>
              </a:extLst>
            </p:cNvPr>
            <p:cNvGrpSpPr/>
            <p:nvPr/>
          </p:nvGrpSpPr>
          <p:grpSpPr>
            <a:xfrm>
              <a:off x="1350965" y="6112835"/>
              <a:ext cx="7158385" cy="374053"/>
              <a:chOff x="1372824" y="6112835"/>
              <a:chExt cx="6576068" cy="374053"/>
            </a:xfrm>
          </p:grpSpPr>
          <p:sp>
            <p:nvSpPr>
              <p:cNvPr id="7" name="TextBox 6">
                <a:extLst>
                  <a:ext uri="{FF2B5EF4-FFF2-40B4-BE49-F238E27FC236}">
                    <a16:creationId xmlns:a16="http://schemas.microsoft.com/office/drawing/2014/main" id="{12B6963E-69F8-485F-92F4-56C78BF2B3EB}"/>
                  </a:ext>
                </a:extLst>
              </p:cNvPr>
              <p:cNvSpPr txBox="1"/>
              <p:nvPr/>
            </p:nvSpPr>
            <p:spPr>
              <a:xfrm>
                <a:off x="1372824" y="6112835"/>
                <a:ext cx="576953"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Low</a:t>
                </a:r>
              </a:p>
            </p:txBody>
          </p:sp>
          <p:sp>
            <p:nvSpPr>
              <p:cNvPr id="8" name="TextBox 7">
                <a:extLst>
                  <a:ext uri="{FF2B5EF4-FFF2-40B4-BE49-F238E27FC236}">
                    <a16:creationId xmlns:a16="http://schemas.microsoft.com/office/drawing/2014/main" id="{D2A024D3-F8A4-4047-811E-54C8058C4F56}"/>
                  </a:ext>
                </a:extLst>
              </p:cNvPr>
              <p:cNvSpPr txBox="1"/>
              <p:nvPr/>
            </p:nvSpPr>
            <p:spPr>
              <a:xfrm>
                <a:off x="7329812" y="6125251"/>
                <a:ext cx="619080"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High</a:t>
                </a:r>
              </a:p>
            </p:txBody>
          </p:sp>
          <p:cxnSp>
            <p:nvCxnSpPr>
              <p:cNvPr id="9" name="Straight Arrow Connector 8">
                <a:extLst>
                  <a:ext uri="{FF2B5EF4-FFF2-40B4-BE49-F238E27FC236}">
                    <a16:creationId xmlns:a16="http://schemas.microsoft.com/office/drawing/2014/main" id="{C9FFC180-ACA1-4E23-B67B-D59130041858}"/>
                  </a:ext>
                </a:extLst>
              </p:cNvPr>
              <p:cNvCxnSpPr/>
              <p:nvPr/>
            </p:nvCxnSpPr>
            <p:spPr>
              <a:xfrm>
                <a:off x="1907704" y="6309320"/>
                <a:ext cx="5472608" cy="0"/>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85AAEDC9-6261-4278-BE8B-94E68C569C30}"/>
                </a:ext>
              </a:extLst>
            </p:cNvPr>
            <p:cNvSpPr txBox="1"/>
            <p:nvPr/>
          </p:nvSpPr>
          <p:spPr>
            <a:xfrm>
              <a:off x="4264295" y="6157205"/>
              <a:ext cx="923201" cy="361637"/>
            </a:xfrm>
            <a:prstGeom prst="rect">
              <a:avLst/>
            </a:prstGeom>
            <a:solidFill>
              <a:srgbClr val="FFD000"/>
            </a:solidFill>
          </p:spPr>
          <p:txBody>
            <a:bodyPr wrap="none" rtlCol="0">
              <a:spAutoFit/>
            </a:bodyPr>
            <a:lstStyle/>
            <a:p>
              <a:pPr>
                <a:lnSpc>
                  <a:spcPts val="2100"/>
                </a:lnSpc>
                <a:spcAft>
                  <a:spcPts val="1200"/>
                </a:spcAft>
              </a:pPr>
              <a:r>
                <a:rPr lang="en-GB" b="1" dirty="0">
                  <a:latin typeface="Calibri" pitchFamily="34" charset="0"/>
                  <a:cs typeface="Calibri" pitchFamily="34" charset="0"/>
                </a:rPr>
                <a:t>Interest</a:t>
              </a:r>
            </a:p>
          </p:txBody>
        </p:sp>
      </p:grpSp>
      <p:grpSp>
        <p:nvGrpSpPr>
          <p:cNvPr id="10" name="Group 9" descr="Power low to high">
            <a:extLst>
              <a:ext uri="{FF2B5EF4-FFF2-40B4-BE49-F238E27FC236}">
                <a16:creationId xmlns:a16="http://schemas.microsoft.com/office/drawing/2014/main" id="{46300E59-CFB6-417D-AECF-FBD19C9BEA6F}"/>
              </a:ext>
            </a:extLst>
          </p:cNvPr>
          <p:cNvGrpSpPr/>
          <p:nvPr/>
        </p:nvGrpSpPr>
        <p:grpSpPr>
          <a:xfrm>
            <a:off x="2607332" y="2110007"/>
            <a:ext cx="1123136" cy="4293096"/>
            <a:chOff x="323528" y="1510571"/>
            <a:chExt cx="1123136" cy="4293096"/>
          </a:xfrm>
        </p:grpSpPr>
        <p:sp>
          <p:nvSpPr>
            <p:cNvPr id="11" name="TextBox 10">
              <a:extLst>
                <a:ext uri="{FF2B5EF4-FFF2-40B4-BE49-F238E27FC236}">
                  <a16:creationId xmlns:a16="http://schemas.microsoft.com/office/drawing/2014/main" id="{7A91E056-3662-48D6-8F98-3F038B51F633}"/>
                </a:ext>
              </a:extLst>
            </p:cNvPr>
            <p:cNvSpPr txBox="1"/>
            <p:nvPr/>
          </p:nvSpPr>
          <p:spPr>
            <a:xfrm>
              <a:off x="827584" y="5085184"/>
              <a:ext cx="576953"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Low</a:t>
              </a:r>
            </a:p>
          </p:txBody>
        </p:sp>
        <p:sp>
          <p:nvSpPr>
            <p:cNvPr id="12" name="TextBox 11">
              <a:extLst>
                <a:ext uri="{FF2B5EF4-FFF2-40B4-BE49-F238E27FC236}">
                  <a16:creationId xmlns:a16="http://schemas.microsoft.com/office/drawing/2014/main" id="{7995F412-124F-4004-86A1-45AFCE7A26A1}"/>
                </a:ext>
              </a:extLst>
            </p:cNvPr>
            <p:cNvSpPr txBox="1"/>
            <p:nvPr/>
          </p:nvSpPr>
          <p:spPr>
            <a:xfrm>
              <a:off x="827584" y="1556792"/>
              <a:ext cx="619080"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High</a:t>
              </a:r>
            </a:p>
          </p:txBody>
        </p:sp>
        <p:cxnSp>
          <p:nvCxnSpPr>
            <p:cNvPr id="13" name="Straight Arrow Connector 12">
              <a:extLst>
                <a:ext uri="{FF2B5EF4-FFF2-40B4-BE49-F238E27FC236}">
                  <a16:creationId xmlns:a16="http://schemas.microsoft.com/office/drawing/2014/main" id="{1809C88F-E773-4A31-B0ED-0CBE476996B8}"/>
                </a:ext>
              </a:extLst>
            </p:cNvPr>
            <p:cNvCxnSpPr/>
            <p:nvPr/>
          </p:nvCxnSpPr>
          <p:spPr>
            <a:xfrm>
              <a:off x="732592" y="1510571"/>
              <a:ext cx="0" cy="4293096"/>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05F38CD-A271-4308-A28D-AA26D72950B8}"/>
                </a:ext>
              </a:extLst>
            </p:cNvPr>
            <p:cNvSpPr txBox="1"/>
            <p:nvPr/>
          </p:nvSpPr>
          <p:spPr>
            <a:xfrm>
              <a:off x="323528" y="3269695"/>
              <a:ext cx="794256" cy="361637"/>
            </a:xfrm>
            <a:prstGeom prst="rect">
              <a:avLst/>
            </a:prstGeom>
            <a:solidFill>
              <a:srgbClr val="FFD000"/>
            </a:solidFill>
          </p:spPr>
          <p:txBody>
            <a:bodyPr wrap="none" rtlCol="0">
              <a:spAutoFit/>
            </a:bodyPr>
            <a:lstStyle/>
            <a:p>
              <a:pPr>
                <a:lnSpc>
                  <a:spcPts val="2100"/>
                </a:lnSpc>
                <a:spcAft>
                  <a:spcPts val="1200"/>
                </a:spcAft>
              </a:pPr>
              <a:r>
                <a:rPr lang="en-GB" b="1" dirty="0">
                  <a:latin typeface="Calibri" pitchFamily="34" charset="0"/>
                  <a:cs typeface="Calibri" pitchFamily="34" charset="0"/>
                </a:rPr>
                <a:t>Power</a:t>
              </a:r>
            </a:p>
          </p:txBody>
        </p:sp>
      </p:grpSp>
      <p:grpSp>
        <p:nvGrpSpPr>
          <p:cNvPr id="15" name="Group 14" descr="Keep satisfied &#10;Moderate priority group&#10;Need to keep this group sufficiently involved&#10;">
            <a:extLst>
              <a:ext uri="{FF2B5EF4-FFF2-40B4-BE49-F238E27FC236}">
                <a16:creationId xmlns:a16="http://schemas.microsoft.com/office/drawing/2014/main" id="{68621AAD-A391-444F-A72E-ACD02492BCC4}"/>
              </a:ext>
            </a:extLst>
          </p:cNvPr>
          <p:cNvGrpSpPr/>
          <p:nvPr/>
        </p:nvGrpSpPr>
        <p:grpSpPr>
          <a:xfrm>
            <a:off x="3740209" y="1639226"/>
            <a:ext cx="3391635" cy="2398575"/>
            <a:chOff x="1" y="-12940"/>
            <a:chExt cx="3391635" cy="2398575"/>
          </a:xfrm>
          <a:solidFill>
            <a:srgbClr val="FFC000"/>
          </a:solidFill>
          <a:scene3d>
            <a:camera prst="orthographicFront"/>
            <a:lightRig rig="flat" dir="t"/>
          </a:scene3d>
        </p:grpSpPr>
        <p:sp>
          <p:nvSpPr>
            <p:cNvPr id="16" name="Round Single Corner Rectangle 35">
              <a:extLst>
                <a:ext uri="{FF2B5EF4-FFF2-40B4-BE49-F238E27FC236}">
                  <a16:creationId xmlns:a16="http://schemas.microsoft.com/office/drawing/2014/main" id="{928423CB-6926-455E-93D3-83A44E99E9D5}"/>
                </a:ext>
              </a:extLst>
            </p:cNvPr>
            <p:cNvSpPr/>
            <p:nvPr/>
          </p:nvSpPr>
          <p:spPr>
            <a:xfrm rot="16200000">
              <a:off x="462813" y="-475752"/>
              <a:ext cx="2398575" cy="3324200"/>
            </a:xfrm>
            <a:prstGeom prst="round1Rect">
              <a:avLst/>
            </a:prstGeom>
            <a:grpFill/>
            <a:sp3d prstMaterial="dkEdge">
              <a:bevelT w="8200" h="38100"/>
            </a:sp3d>
          </p:spPr>
          <p:style>
            <a:lnRef idx="0">
              <a:schemeClr val="accent6"/>
            </a:lnRef>
            <a:fillRef idx="3">
              <a:schemeClr val="accent6"/>
            </a:fillRef>
            <a:effectRef idx="3">
              <a:schemeClr val="accent6"/>
            </a:effectRef>
            <a:fontRef idx="minor">
              <a:schemeClr val="lt1"/>
            </a:fontRef>
          </p:style>
        </p:sp>
        <p:sp>
          <p:nvSpPr>
            <p:cNvPr id="17" name="Round Single Corner Rectangle 4">
              <a:extLst>
                <a:ext uri="{FF2B5EF4-FFF2-40B4-BE49-F238E27FC236}">
                  <a16:creationId xmlns:a16="http://schemas.microsoft.com/office/drawing/2014/main" id="{AD29D1B0-613E-4552-9647-C8587F2FE301}"/>
                </a:ext>
              </a:extLst>
            </p:cNvPr>
            <p:cNvSpPr/>
            <p:nvPr/>
          </p:nvSpPr>
          <p:spPr>
            <a:xfrm>
              <a:off x="67436" y="193367"/>
              <a:ext cx="3324200" cy="1798932"/>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Keep satisfied </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Moderate priority group</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Need to keep this group sufficiently involved</a:t>
              </a:r>
            </a:p>
          </p:txBody>
        </p:sp>
      </p:grpSp>
      <p:grpSp>
        <p:nvGrpSpPr>
          <p:cNvPr id="18" name="Group 17" descr="Key Player and Manage expectations&#10;Highest priority for the project manager&#10;Manage actively through active engagement&#10;">
            <a:extLst>
              <a:ext uri="{FF2B5EF4-FFF2-40B4-BE49-F238E27FC236}">
                <a16:creationId xmlns:a16="http://schemas.microsoft.com/office/drawing/2014/main" id="{A3867AFA-8AAC-4585-A500-D27A0647C2C5}"/>
              </a:ext>
            </a:extLst>
          </p:cNvPr>
          <p:cNvGrpSpPr/>
          <p:nvPr/>
        </p:nvGrpSpPr>
        <p:grpSpPr>
          <a:xfrm>
            <a:off x="7029238" y="1652166"/>
            <a:ext cx="3324200" cy="2398575"/>
            <a:chOff x="3324200" y="0"/>
            <a:chExt cx="3324200" cy="2398575"/>
          </a:xfrm>
          <a:scene3d>
            <a:camera prst="orthographicFront"/>
            <a:lightRig rig="flat" dir="t"/>
          </a:scene3d>
        </p:grpSpPr>
        <p:sp>
          <p:nvSpPr>
            <p:cNvPr id="19" name="Round Single Corner Rectangle 33">
              <a:extLst>
                <a:ext uri="{FF2B5EF4-FFF2-40B4-BE49-F238E27FC236}">
                  <a16:creationId xmlns:a16="http://schemas.microsoft.com/office/drawing/2014/main" id="{FD2503D1-D2E8-46FE-AEB8-7C410C6B058E}"/>
                </a:ext>
              </a:extLst>
            </p:cNvPr>
            <p:cNvSpPr/>
            <p:nvPr/>
          </p:nvSpPr>
          <p:spPr>
            <a:xfrm>
              <a:off x="3324200" y="0"/>
              <a:ext cx="3324200" cy="2398575"/>
            </a:xfrm>
            <a:prstGeom prst="round1Rect">
              <a:avLst/>
            </a:prstGeom>
            <a:sp3d prstMaterial="dkEdge">
              <a:bevelT w="8200" h="38100"/>
            </a:sp3d>
          </p:spPr>
          <p:style>
            <a:lnRef idx="0">
              <a:schemeClr val="accent2"/>
            </a:lnRef>
            <a:fillRef idx="3">
              <a:schemeClr val="accent2"/>
            </a:fillRef>
            <a:effectRef idx="3">
              <a:schemeClr val="accent2"/>
            </a:effectRef>
            <a:fontRef idx="minor">
              <a:schemeClr val="lt1"/>
            </a:fontRef>
          </p:style>
        </p:sp>
        <p:sp>
          <p:nvSpPr>
            <p:cNvPr id="20" name="Round Single Corner Rectangle 6">
              <a:extLst>
                <a:ext uri="{FF2B5EF4-FFF2-40B4-BE49-F238E27FC236}">
                  <a16:creationId xmlns:a16="http://schemas.microsoft.com/office/drawing/2014/main" id="{BC9CAE89-840E-4D5D-AE26-A9AA99C8361D}"/>
                </a:ext>
              </a:extLst>
            </p:cNvPr>
            <p:cNvSpPr/>
            <p:nvPr/>
          </p:nvSpPr>
          <p:spPr>
            <a:xfrm>
              <a:off x="3324200" y="0"/>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endParaRPr lang="en-GB" sz="2200" b="1" kern="1200" dirty="0">
                <a:solidFill>
                  <a:srgbClr val="FFFFFF"/>
                </a:solidFill>
                <a:latin typeface="Arial Narrow" pitchFamily="34" charset="0"/>
                <a:cs typeface="Calibri" pitchFamily="34" charset="0"/>
              </a:endParaRPr>
            </a:p>
            <a:p>
              <a:pPr lvl="0" algn="ctr" defTabSz="977900">
                <a:lnSpc>
                  <a:spcPct val="100000"/>
                </a:lnSpc>
                <a:spcBef>
                  <a:spcPct val="0"/>
                </a:spcBef>
                <a:spcAft>
                  <a:spcPts val="0"/>
                </a:spcAft>
              </a:pPr>
              <a:r>
                <a:rPr lang="en-GB" sz="2200" b="1" kern="1200" dirty="0">
                  <a:solidFill>
                    <a:srgbClr val="FFFFFF"/>
                  </a:solidFill>
                  <a:latin typeface="Arial Narrow" pitchFamily="34" charset="0"/>
                  <a:cs typeface="Calibri" pitchFamily="34" charset="0"/>
                </a:rPr>
                <a:t>Key Player and Manage expectations</a:t>
              </a:r>
            </a:p>
            <a:p>
              <a:pPr lvl="0" algn="l" defTabSz="977900">
                <a:lnSpc>
                  <a:spcPct val="100000"/>
                </a:lnSpc>
                <a:spcBef>
                  <a:spcPct val="0"/>
                </a:spcBef>
                <a:spcAft>
                  <a:spcPts val="0"/>
                </a:spcAft>
              </a:pPr>
              <a:r>
                <a:rPr lang="en-GB" sz="2200" kern="1200" dirty="0">
                  <a:solidFill>
                    <a:srgbClr val="FFFFFF"/>
                  </a:solidFill>
                  <a:latin typeface="Arial Narrow" pitchFamily="34" charset="0"/>
                  <a:cs typeface="Calibri" pitchFamily="34" charset="0"/>
                </a:rPr>
                <a:t>Highest priority for the project manager</a:t>
              </a:r>
            </a:p>
            <a:p>
              <a:pPr lvl="0" algn="l" defTabSz="977900">
                <a:lnSpc>
                  <a:spcPct val="100000"/>
                </a:lnSpc>
                <a:spcBef>
                  <a:spcPct val="0"/>
                </a:spcBef>
                <a:spcAft>
                  <a:spcPts val="0"/>
                </a:spcAft>
              </a:pPr>
              <a:r>
                <a:rPr lang="en-GB" sz="2200" kern="1200" dirty="0">
                  <a:solidFill>
                    <a:srgbClr val="FFFFFF"/>
                  </a:solidFill>
                  <a:latin typeface="Arial Narrow" pitchFamily="34" charset="0"/>
                  <a:cs typeface="Calibri" pitchFamily="34" charset="0"/>
                </a:rPr>
                <a:t>Manage actively through active engagement</a:t>
              </a:r>
            </a:p>
          </p:txBody>
        </p:sp>
      </p:grpSp>
      <p:grpSp>
        <p:nvGrpSpPr>
          <p:cNvPr id="21" name="Group 20" descr="Monitor only &#10;Lowest level for the project manager&#10;Don’t overload them with communication &#10;">
            <a:extLst>
              <a:ext uri="{FF2B5EF4-FFF2-40B4-BE49-F238E27FC236}">
                <a16:creationId xmlns:a16="http://schemas.microsoft.com/office/drawing/2014/main" id="{A2C8A059-0668-4C50-955A-477DD7E1B644}"/>
              </a:ext>
            </a:extLst>
          </p:cNvPr>
          <p:cNvGrpSpPr/>
          <p:nvPr/>
        </p:nvGrpSpPr>
        <p:grpSpPr>
          <a:xfrm>
            <a:off x="3735796" y="3884420"/>
            <a:ext cx="3324200" cy="2398575"/>
            <a:chOff x="0" y="2398575"/>
            <a:chExt cx="3324200" cy="2398576"/>
          </a:xfrm>
          <a:scene3d>
            <a:camera prst="orthographicFront"/>
            <a:lightRig rig="flat" dir="t"/>
          </a:scene3d>
        </p:grpSpPr>
        <p:sp>
          <p:nvSpPr>
            <p:cNvPr id="22" name="Round Single Corner Rectangle 31">
              <a:extLst>
                <a:ext uri="{FF2B5EF4-FFF2-40B4-BE49-F238E27FC236}">
                  <a16:creationId xmlns:a16="http://schemas.microsoft.com/office/drawing/2014/main" id="{D75DBDE5-7E29-4CDB-B501-246FA8CCDA5A}"/>
                </a:ext>
              </a:extLst>
            </p:cNvPr>
            <p:cNvSpPr/>
            <p:nvPr/>
          </p:nvSpPr>
          <p:spPr>
            <a:xfrm rot="10800000">
              <a:off x="0" y="2398575"/>
              <a:ext cx="3324200" cy="2398575"/>
            </a:xfrm>
            <a:prstGeom prst="round1Rect">
              <a:avLst/>
            </a:prstGeom>
            <a:solidFill>
              <a:srgbClr val="92D050"/>
            </a:solidFill>
            <a:sp3d prstMaterial="dkEdge">
              <a:bevelT w="8200" h="38100"/>
            </a:sp3d>
          </p:spPr>
          <p:style>
            <a:lnRef idx="0">
              <a:schemeClr val="accent3"/>
            </a:lnRef>
            <a:fillRef idx="3">
              <a:schemeClr val="accent3"/>
            </a:fillRef>
            <a:effectRef idx="3">
              <a:schemeClr val="accent3"/>
            </a:effectRef>
            <a:fontRef idx="minor">
              <a:schemeClr val="lt1"/>
            </a:fontRef>
          </p:style>
        </p:sp>
        <p:sp>
          <p:nvSpPr>
            <p:cNvPr id="23" name="Round Single Corner Rectangle 8">
              <a:extLst>
                <a:ext uri="{FF2B5EF4-FFF2-40B4-BE49-F238E27FC236}">
                  <a16:creationId xmlns:a16="http://schemas.microsoft.com/office/drawing/2014/main" id="{B925F8C6-4CAC-43C1-836C-3398B5CF8930}"/>
                </a:ext>
              </a:extLst>
            </p:cNvPr>
            <p:cNvSpPr/>
            <p:nvPr/>
          </p:nvSpPr>
          <p:spPr>
            <a:xfrm rot="21600000">
              <a:off x="0" y="2998219"/>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Monitor only </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Lowest level for the project manager</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Don’t overload them with communication </a:t>
              </a:r>
            </a:p>
          </p:txBody>
        </p:sp>
      </p:grpSp>
      <p:grpSp>
        <p:nvGrpSpPr>
          <p:cNvPr id="24" name="Group 23" descr="Keep informed&#10;Moderate priority group&#10;Objective is to sustain their interest and leverage when useful to the project&#10;">
            <a:extLst>
              <a:ext uri="{FF2B5EF4-FFF2-40B4-BE49-F238E27FC236}">
                <a16:creationId xmlns:a16="http://schemas.microsoft.com/office/drawing/2014/main" id="{30519160-B779-4527-A987-7D64FCDF61B2}"/>
              </a:ext>
            </a:extLst>
          </p:cNvPr>
          <p:cNvGrpSpPr/>
          <p:nvPr/>
        </p:nvGrpSpPr>
        <p:grpSpPr>
          <a:xfrm>
            <a:off x="7059996" y="3884421"/>
            <a:ext cx="3324200" cy="2398574"/>
            <a:chOff x="3324200" y="2398576"/>
            <a:chExt cx="3324200" cy="2398575"/>
          </a:xfrm>
          <a:scene3d>
            <a:camera prst="orthographicFront"/>
            <a:lightRig rig="flat" dir="t"/>
          </a:scene3d>
        </p:grpSpPr>
        <p:sp>
          <p:nvSpPr>
            <p:cNvPr id="25" name="Round Single Corner Rectangle 29">
              <a:extLst>
                <a:ext uri="{FF2B5EF4-FFF2-40B4-BE49-F238E27FC236}">
                  <a16:creationId xmlns:a16="http://schemas.microsoft.com/office/drawing/2014/main" id="{969B75F4-C6E9-4D75-BD1A-F2C333322DF5}"/>
                </a:ext>
              </a:extLst>
            </p:cNvPr>
            <p:cNvSpPr/>
            <p:nvPr/>
          </p:nvSpPr>
          <p:spPr>
            <a:xfrm rot="5400000">
              <a:off x="3787012" y="1935764"/>
              <a:ext cx="2398575" cy="3324200"/>
            </a:xfrm>
            <a:prstGeom prst="round1Rect">
              <a:avLst/>
            </a:prstGeom>
            <a:solidFill>
              <a:schemeClr val="bg1">
                <a:lumMod val="60000"/>
                <a:lumOff val="40000"/>
              </a:schemeClr>
            </a:solidFill>
            <a:sp3d prstMaterial="dkEdge">
              <a:bevelT w="8200" h="38100"/>
            </a:sp3d>
          </p:spPr>
          <p:style>
            <a:lnRef idx="0">
              <a:schemeClr val="accent6"/>
            </a:lnRef>
            <a:fillRef idx="3">
              <a:schemeClr val="accent6"/>
            </a:fillRef>
            <a:effectRef idx="3">
              <a:schemeClr val="accent6"/>
            </a:effectRef>
            <a:fontRef idx="minor">
              <a:schemeClr val="lt1"/>
            </a:fontRef>
          </p:style>
        </p:sp>
        <p:sp>
          <p:nvSpPr>
            <p:cNvPr id="26" name="Round Single Corner Rectangle 10">
              <a:extLst>
                <a:ext uri="{FF2B5EF4-FFF2-40B4-BE49-F238E27FC236}">
                  <a16:creationId xmlns:a16="http://schemas.microsoft.com/office/drawing/2014/main" id="{AA2F40D8-346C-4281-8D08-9C5442D08AAE}"/>
                </a:ext>
              </a:extLst>
            </p:cNvPr>
            <p:cNvSpPr/>
            <p:nvPr/>
          </p:nvSpPr>
          <p:spPr>
            <a:xfrm>
              <a:off x="3324200" y="2998219"/>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Keep informed</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Moderate priority group</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Objective is to sustain their interest and leverage when useful to the project</a:t>
              </a:r>
            </a:p>
          </p:txBody>
        </p:sp>
      </p:grpSp>
      <p:grpSp>
        <p:nvGrpSpPr>
          <p:cNvPr id="27" name="Group 26" descr="Stakeholder mapping">
            <a:extLst>
              <a:ext uri="{FF2B5EF4-FFF2-40B4-BE49-F238E27FC236}">
                <a16:creationId xmlns:a16="http://schemas.microsoft.com/office/drawing/2014/main" id="{BCA5828D-C20B-4CA2-9C1C-181986910FB0}"/>
              </a:ext>
            </a:extLst>
          </p:cNvPr>
          <p:cNvGrpSpPr/>
          <p:nvPr/>
        </p:nvGrpSpPr>
        <p:grpSpPr>
          <a:xfrm>
            <a:off x="6044460" y="3839793"/>
            <a:ext cx="2039895" cy="620691"/>
            <a:chOff x="2304252" y="2187627"/>
            <a:chExt cx="2039895" cy="620691"/>
          </a:xfrm>
          <a:scene3d>
            <a:camera prst="orthographicFront"/>
            <a:lightRig rig="flat" dir="t"/>
          </a:scene3d>
        </p:grpSpPr>
        <p:sp>
          <p:nvSpPr>
            <p:cNvPr id="28" name="Rounded Rectangle 27">
              <a:extLst>
                <a:ext uri="{FF2B5EF4-FFF2-40B4-BE49-F238E27FC236}">
                  <a16:creationId xmlns:a16="http://schemas.microsoft.com/office/drawing/2014/main" id="{9EBC9DF3-4906-4E9D-A7EF-0921E371B629}"/>
                </a:ext>
              </a:extLst>
            </p:cNvPr>
            <p:cNvSpPr/>
            <p:nvPr/>
          </p:nvSpPr>
          <p:spPr>
            <a:xfrm>
              <a:off x="2304252" y="2187627"/>
              <a:ext cx="2039895" cy="620691"/>
            </a:xfrm>
            <a:prstGeom prst="roundRect">
              <a:avLst/>
            </a:prstGeom>
            <a:sp3d prstMaterial="dkEdge">
              <a:bevelT w="8200" h="38100"/>
            </a:sp3d>
          </p:spPr>
          <p:style>
            <a:lnRef idx="1">
              <a:schemeClr val="lt1">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29" name="Rounded Rectangle 12">
              <a:extLst>
                <a:ext uri="{FF2B5EF4-FFF2-40B4-BE49-F238E27FC236}">
                  <a16:creationId xmlns:a16="http://schemas.microsoft.com/office/drawing/2014/main" id="{59E31E7C-2BB8-415D-AD36-7F1DABE9B63A}"/>
                </a:ext>
              </a:extLst>
            </p:cNvPr>
            <p:cNvSpPr/>
            <p:nvPr/>
          </p:nvSpPr>
          <p:spPr>
            <a:xfrm>
              <a:off x="2334552" y="2217927"/>
              <a:ext cx="1979295" cy="5600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latin typeface="Calibri" pitchFamily="34" charset="0"/>
                  <a:cs typeface="Calibri" pitchFamily="34" charset="0"/>
                </a:rPr>
                <a:t>Stakeholder mapping</a:t>
              </a:r>
            </a:p>
          </p:txBody>
        </p:sp>
      </p:grpSp>
      <p:grpSp>
        <p:nvGrpSpPr>
          <p:cNvPr id="34" name="Group 33" descr="Stakeholders">
            <a:extLst>
              <a:ext uri="{FF2B5EF4-FFF2-40B4-BE49-F238E27FC236}">
                <a16:creationId xmlns:a16="http://schemas.microsoft.com/office/drawing/2014/main" id="{543AC605-6ED2-43ED-B725-52D1377E0683}"/>
              </a:ext>
            </a:extLst>
          </p:cNvPr>
          <p:cNvGrpSpPr/>
          <p:nvPr/>
        </p:nvGrpSpPr>
        <p:grpSpPr>
          <a:xfrm>
            <a:off x="1802641" y="82513"/>
            <a:ext cx="1539159" cy="1341303"/>
            <a:chOff x="9871366" y="4781020"/>
            <a:chExt cx="1713074" cy="1537678"/>
          </a:xfrm>
        </p:grpSpPr>
        <p:sp>
          <p:nvSpPr>
            <p:cNvPr id="35" name="Oval 34">
              <a:extLst>
                <a:ext uri="{FF2B5EF4-FFF2-40B4-BE49-F238E27FC236}">
                  <a16:creationId xmlns:a16="http://schemas.microsoft.com/office/drawing/2014/main" id="{7076D262-BD65-4AD6-AB7C-9699E73F109C}"/>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6" name="TextBox 35">
              <a:extLst>
                <a:ext uri="{FF2B5EF4-FFF2-40B4-BE49-F238E27FC236}">
                  <a16:creationId xmlns:a16="http://schemas.microsoft.com/office/drawing/2014/main" id="{8AFC13E6-740D-4CD6-86A8-AA7DAD453893}"/>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37" name="Graphic 36" descr="Connections outline">
              <a:extLst>
                <a:ext uri="{FF2B5EF4-FFF2-40B4-BE49-F238E27FC236}">
                  <a16:creationId xmlns:a16="http://schemas.microsoft.com/office/drawing/2014/main" id="{764F732D-19DE-4894-AD80-52EB29147B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352AA6C-8BCA-CA6E-3483-60330398F2B1}"/>
                  </a:ext>
                </a:extLst>
              </p14:cNvPr>
              <p14:cNvContentPartPr/>
              <p14:nvPr/>
            </p14:nvContentPartPr>
            <p14:xfrm>
              <a:off x="3624480" y="4380480"/>
              <a:ext cx="6914880" cy="2037600"/>
            </p14:xfrm>
          </p:contentPart>
        </mc:Choice>
        <mc:Fallback xmlns="">
          <p:pic>
            <p:nvPicPr>
              <p:cNvPr id="3" name="Ink 2">
                <a:extLst>
                  <a:ext uri="{FF2B5EF4-FFF2-40B4-BE49-F238E27FC236}">
                    <a16:creationId xmlns:a16="http://schemas.microsoft.com/office/drawing/2014/main" id="{5352AA6C-8BCA-CA6E-3483-60330398F2B1}"/>
                  </a:ext>
                </a:extLst>
              </p:cNvPr>
              <p:cNvPicPr/>
              <p:nvPr/>
            </p:nvPicPr>
            <p:blipFill>
              <a:blip r:embed="rId5"/>
              <a:stretch>
                <a:fillRect/>
              </a:stretch>
            </p:blipFill>
            <p:spPr>
              <a:xfrm>
                <a:off x="3615120" y="4371120"/>
                <a:ext cx="6933600" cy="2056320"/>
              </a:xfrm>
              <a:prstGeom prst="rect">
                <a:avLst/>
              </a:prstGeom>
            </p:spPr>
          </p:pic>
        </mc:Fallback>
      </mc:AlternateContent>
    </p:spTree>
    <p:extLst>
      <p:ext uri="{BB962C8B-B14F-4D97-AF65-F5344CB8AC3E}">
        <p14:creationId xmlns:p14="http://schemas.microsoft.com/office/powerpoint/2010/main" val="31894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3036-7DF7-4FB1-A8DE-4D1E588907CE}"/>
              </a:ext>
            </a:extLst>
          </p:cNvPr>
          <p:cNvSpPr>
            <a:spLocks noGrp="1"/>
          </p:cNvSpPr>
          <p:nvPr>
            <p:ph type="title"/>
          </p:nvPr>
        </p:nvSpPr>
        <p:spPr>
          <a:xfrm>
            <a:off x="1844298" y="61306"/>
            <a:ext cx="6975611" cy="1325563"/>
          </a:xfrm>
        </p:spPr>
        <p:txBody>
          <a:bodyPr/>
          <a:lstStyle/>
          <a:p>
            <a:r>
              <a:rPr lang="en-GB" dirty="0"/>
              <a:t>Example from Maylor (2017), pp. 92</a:t>
            </a:r>
          </a:p>
        </p:txBody>
      </p:sp>
      <p:sp>
        <p:nvSpPr>
          <p:cNvPr id="3" name="Content Placeholder 2">
            <a:extLst>
              <a:ext uri="{FF2B5EF4-FFF2-40B4-BE49-F238E27FC236}">
                <a16:creationId xmlns:a16="http://schemas.microsoft.com/office/drawing/2014/main" id="{CFC6B6ED-DC5F-43B0-BBBF-BFF6D4A2EBC1}"/>
              </a:ext>
            </a:extLst>
          </p:cNvPr>
          <p:cNvSpPr>
            <a:spLocks noGrp="1"/>
          </p:cNvSpPr>
          <p:nvPr>
            <p:ph idx="1"/>
          </p:nvPr>
        </p:nvSpPr>
        <p:spPr>
          <a:xfrm>
            <a:off x="838200" y="1825625"/>
            <a:ext cx="4104190" cy="4351338"/>
          </a:xfrm>
        </p:spPr>
        <p:txBody>
          <a:bodyPr/>
          <a:lstStyle/>
          <a:p>
            <a:r>
              <a:rPr lang="en-GB" dirty="0"/>
              <a:t>European Transport Infrastructure</a:t>
            </a:r>
          </a:p>
        </p:txBody>
      </p:sp>
      <p:pic>
        <p:nvPicPr>
          <p:cNvPr id="6" name="Picture 5" descr="Example of stakeholder grid from Maylor.  ">
            <a:extLst>
              <a:ext uri="{FF2B5EF4-FFF2-40B4-BE49-F238E27FC236}">
                <a16:creationId xmlns:a16="http://schemas.microsoft.com/office/drawing/2014/main" id="{3307ECBD-9BD5-4ADD-9008-F58E7147CF39}"/>
              </a:ext>
            </a:extLst>
          </p:cNvPr>
          <p:cNvPicPr>
            <a:picLocks noChangeAspect="1"/>
          </p:cNvPicPr>
          <p:nvPr/>
        </p:nvPicPr>
        <p:blipFill>
          <a:blip r:embed="rId2"/>
          <a:stretch>
            <a:fillRect/>
          </a:stretch>
        </p:blipFill>
        <p:spPr>
          <a:xfrm>
            <a:off x="4863276" y="1643604"/>
            <a:ext cx="6192136" cy="5110223"/>
          </a:xfrm>
          <a:prstGeom prst="rect">
            <a:avLst/>
          </a:prstGeom>
        </p:spPr>
      </p:pic>
    </p:spTree>
    <p:extLst>
      <p:ext uri="{BB962C8B-B14F-4D97-AF65-F5344CB8AC3E}">
        <p14:creationId xmlns:p14="http://schemas.microsoft.com/office/powerpoint/2010/main" val="1033094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DBA2-7D6D-435B-9A33-1F56B2EB2F1E}"/>
              </a:ext>
            </a:extLst>
          </p:cNvPr>
          <p:cNvSpPr>
            <a:spLocks noGrp="1"/>
          </p:cNvSpPr>
          <p:nvPr>
            <p:ph type="title"/>
          </p:nvPr>
        </p:nvSpPr>
        <p:spPr>
          <a:xfrm>
            <a:off x="914400" y="61306"/>
            <a:ext cx="9912457" cy="1325563"/>
          </a:xfrm>
        </p:spPr>
        <p:txBody>
          <a:bodyPr>
            <a:normAutofit/>
          </a:bodyPr>
          <a:lstStyle/>
          <a:p>
            <a:r>
              <a:rPr lang="en-GB" dirty="0"/>
              <a:t>Group Activity- Analyse Stakeholders</a:t>
            </a:r>
          </a:p>
        </p:txBody>
      </p:sp>
      <p:sp>
        <p:nvSpPr>
          <p:cNvPr id="3" name="Content Placeholder 2">
            <a:extLst>
              <a:ext uri="{FF2B5EF4-FFF2-40B4-BE49-F238E27FC236}">
                <a16:creationId xmlns:a16="http://schemas.microsoft.com/office/drawing/2014/main" id="{F4395285-BB00-4742-8F85-AEEDB8171E4B}"/>
              </a:ext>
            </a:extLst>
          </p:cNvPr>
          <p:cNvSpPr>
            <a:spLocks noGrp="1"/>
          </p:cNvSpPr>
          <p:nvPr>
            <p:ph sz="half" idx="1"/>
          </p:nvPr>
        </p:nvSpPr>
        <p:spPr>
          <a:xfrm>
            <a:off x="838200" y="1517301"/>
            <a:ext cx="5181600" cy="4923692"/>
          </a:xfrm>
        </p:spPr>
        <p:txBody>
          <a:bodyPr>
            <a:noAutofit/>
          </a:bodyPr>
          <a:lstStyle/>
          <a:p>
            <a:pPr>
              <a:lnSpc>
                <a:spcPct val="100000"/>
              </a:lnSpc>
              <a:spcBef>
                <a:spcPts val="0"/>
              </a:spcBef>
            </a:pPr>
            <a:r>
              <a:rPr lang="en-GB" sz="2000" b="1" dirty="0"/>
              <a:t>Using the Restaurant Project</a:t>
            </a:r>
          </a:p>
          <a:p>
            <a:pPr marL="0" indent="0">
              <a:lnSpc>
                <a:spcPct val="100000"/>
              </a:lnSpc>
              <a:spcBef>
                <a:spcPts val="0"/>
              </a:spcBef>
              <a:buNone/>
            </a:pPr>
            <a:endParaRPr lang="en-GB" sz="2000" b="1" dirty="0"/>
          </a:p>
          <a:p>
            <a:pPr>
              <a:lnSpc>
                <a:spcPct val="100000"/>
              </a:lnSpc>
              <a:spcBef>
                <a:spcPts val="0"/>
              </a:spcBef>
            </a:pPr>
            <a:r>
              <a:rPr lang="en-GB" sz="2000" b="1" dirty="0"/>
              <a:t>Identify:</a:t>
            </a:r>
          </a:p>
          <a:p>
            <a:pPr lvl="1">
              <a:lnSpc>
                <a:spcPct val="100000"/>
              </a:lnSpc>
              <a:spcBef>
                <a:spcPts val="0"/>
              </a:spcBef>
            </a:pPr>
            <a:r>
              <a:rPr lang="en-GB" sz="2000" b="1" dirty="0">
                <a:solidFill>
                  <a:srgbClr val="FF0000"/>
                </a:solidFill>
              </a:rPr>
              <a:t>Choose any 2 stakeholders?</a:t>
            </a:r>
          </a:p>
          <a:p>
            <a:pPr lvl="1">
              <a:lnSpc>
                <a:spcPct val="100000"/>
              </a:lnSpc>
              <a:spcBef>
                <a:spcPts val="0"/>
              </a:spcBef>
            </a:pPr>
            <a:endParaRPr lang="en-GB" sz="2000" dirty="0"/>
          </a:p>
          <a:p>
            <a:pPr>
              <a:lnSpc>
                <a:spcPct val="100000"/>
              </a:lnSpc>
              <a:spcBef>
                <a:spcPts val="0"/>
              </a:spcBef>
            </a:pPr>
            <a:r>
              <a:rPr lang="en-GB" sz="2000" b="1" dirty="0"/>
              <a:t>Analyse:</a:t>
            </a:r>
          </a:p>
          <a:p>
            <a:pPr lvl="1">
              <a:lnSpc>
                <a:spcPct val="100000"/>
              </a:lnSpc>
              <a:spcBef>
                <a:spcPts val="0"/>
              </a:spcBef>
            </a:pPr>
            <a:r>
              <a:rPr lang="en-GB" sz="2000" dirty="0"/>
              <a:t>For the 2 Chosen evaluate their:</a:t>
            </a:r>
          </a:p>
          <a:p>
            <a:pPr lvl="2">
              <a:lnSpc>
                <a:spcPct val="100000"/>
              </a:lnSpc>
              <a:spcBef>
                <a:spcPts val="0"/>
              </a:spcBef>
            </a:pPr>
            <a:r>
              <a:rPr lang="en-GB" dirty="0"/>
              <a:t>Power – High/Low</a:t>
            </a:r>
          </a:p>
          <a:p>
            <a:pPr lvl="2">
              <a:lnSpc>
                <a:spcPct val="100000"/>
              </a:lnSpc>
              <a:spcBef>
                <a:spcPts val="0"/>
              </a:spcBef>
            </a:pPr>
            <a:r>
              <a:rPr lang="en-GB" dirty="0"/>
              <a:t>Interest – High/Low</a:t>
            </a:r>
          </a:p>
          <a:p>
            <a:pPr lvl="2">
              <a:lnSpc>
                <a:spcPct val="100000"/>
              </a:lnSpc>
              <a:spcBef>
                <a:spcPts val="0"/>
              </a:spcBef>
            </a:pPr>
            <a:endParaRPr lang="en-GB" dirty="0"/>
          </a:p>
          <a:p>
            <a:pPr>
              <a:lnSpc>
                <a:spcPct val="100000"/>
              </a:lnSpc>
              <a:spcBef>
                <a:spcPts val="0"/>
              </a:spcBef>
            </a:pPr>
            <a:r>
              <a:rPr lang="en-GB" sz="2000" b="1" dirty="0"/>
              <a:t>Mapping:</a:t>
            </a:r>
          </a:p>
          <a:p>
            <a:pPr lvl="1">
              <a:lnSpc>
                <a:spcPct val="100000"/>
              </a:lnSpc>
              <a:spcBef>
                <a:spcPts val="0"/>
              </a:spcBef>
            </a:pPr>
            <a:r>
              <a:rPr lang="en-GB" sz="2000" dirty="0"/>
              <a:t>Post your Stakeholders identified onto the grid:</a:t>
            </a:r>
          </a:p>
          <a:p>
            <a:pPr lvl="1">
              <a:lnSpc>
                <a:spcPct val="100000"/>
              </a:lnSpc>
              <a:spcBef>
                <a:spcPts val="0"/>
              </a:spcBef>
            </a:pPr>
            <a:r>
              <a:rPr lang="en-GB" sz="2000" dirty="0">
                <a:hlinkClick r:id="rId3"/>
              </a:rPr>
              <a:t>https://padlet.com/andresamuel2005/stakeholder</a:t>
            </a:r>
            <a:r>
              <a:rPr lang="en-GB" sz="2000" dirty="0"/>
              <a:t> </a:t>
            </a:r>
          </a:p>
        </p:txBody>
      </p:sp>
      <p:pic>
        <p:nvPicPr>
          <p:cNvPr id="6" name="Picture 5">
            <a:extLst>
              <a:ext uri="{FF2B5EF4-FFF2-40B4-BE49-F238E27FC236}">
                <a16:creationId xmlns:a16="http://schemas.microsoft.com/office/drawing/2014/main" id="{B84DE423-5AE4-EDA8-C751-D6054F63C3EB}"/>
              </a:ext>
            </a:extLst>
          </p:cNvPr>
          <p:cNvPicPr>
            <a:picLocks noChangeAspect="1"/>
          </p:cNvPicPr>
          <p:nvPr/>
        </p:nvPicPr>
        <p:blipFill>
          <a:blip r:embed="rId4"/>
          <a:stretch>
            <a:fillRect/>
          </a:stretch>
        </p:blipFill>
        <p:spPr>
          <a:xfrm>
            <a:off x="6325975" y="1386869"/>
            <a:ext cx="4762500" cy="4762500"/>
          </a:xfrm>
          <a:prstGeom prst="rect">
            <a:avLst/>
          </a:prstGeom>
        </p:spPr>
      </p:pic>
    </p:spTree>
    <p:extLst>
      <p:ext uri="{BB962C8B-B14F-4D97-AF65-F5344CB8AC3E}">
        <p14:creationId xmlns:p14="http://schemas.microsoft.com/office/powerpoint/2010/main" val="193858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24614" y="139832"/>
            <a:ext cx="9202243" cy="1325563"/>
          </a:xfrm>
        </p:spPr>
        <p:txBody>
          <a:bodyPr>
            <a:normAutofit/>
          </a:bodyPr>
          <a:lstStyle/>
          <a:p>
            <a:r>
              <a:rPr lang="en-GB" altLang="en-US" sz="4000" dirty="0"/>
              <a:t>Stages of Team development</a:t>
            </a:r>
            <a:endParaRPr lang="en-US" altLang="en-US" sz="4000" dirty="0"/>
          </a:p>
        </p:txBody>
      </p:sp>
      <p:sp>
        <p:nvSpPr>
          <p:cNvPr id="45059" name="Rectangle 3"/>
          <p:cNvSpPr>
            <a:spLocks noGrp="1" noChangeArrowheads="1"/>
          </p:cNvSpPr>
          <p:nvPr>
            <p:ph idx="1"/>
          </p:nvPr>
        </p:nvSpPr>
        <p:spPr>
          <a:xfrm>
            <a:off x="631528" y="1588870"/>
            <a:ext cx="11347770" cy="4351338"/>
          </a:xfrm>
        </p:spPr>
        <p:txBody>
          <a:bodyPr>
            <a:normAutofit/>
          </a:bodyPr>
          <a:lstStyle/>
          <a:p>
            <a:r>
              <a:rPr lang="en-GB" altLang="en-US" sz="2600" dirty="0"/>
              <a:t>Tuckman (1965) says that teams go through 4 phases: forming; storming; norming and performing.  He added adjourning later in 1975.</a:t>
            </a:r>
          </a:p>
          <a:p>
            <a:r>
              <a:rPr lang="en-GB" altLang="en-US" sz="2600" dirty="0"/>
              <a:t>It is important to be aware of these phases in your project and manage them effectively – project progress depends on it</a:t>
            </a:r>
            <a:endParaRPr lang="en-US" altLang="en-US" sz="2600" dirty="0"/>
          </a:p>
        </p:txBody>
      </p:sp>
      <p:grpSp>
        <p:nvGrpSpPr>
          <p:cNvPr id="45060" name="Group 17" descr="Tuckman's model 1965"/>
          <p:cNvGrpSpPr>
            <a:grpSpLocks/>
          </p:cNvGrpSpPr>
          <p:nvPr/>
        </p:nvGrpSpPr>
        <p:grpSpPr bwMode="auto">
          <a:xfrm>
            <a:off x="4136800" y="3470887"/>
            <a:ext cx="4537075" cy="3027152"/>
            <a:chOff x="1474" y="1934"/>
            <a:chExt cx="2858" cy="2042"/>
          </a:xfrm>
        </p:grpSpPr>
        <p:sp>
          <p:nvSpPr>
            <p:cNvPr id="45062" name="Rectangle 4"/>
            <p:cNvSpPr>
              <a:spLocks noChangeArrowheads="1"/>
            </p:cNvSpPr>
            <p:nvPr/>
          </p:nvSpPr>
          <p:spPr bwMode="auto">
            <a:xfrm>
              <a:off x="2903" y="3004"/>
              <a:ext cx="1429" cy="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2800"/>
                <a:t>1</a:t>
              </a:r>
            </a:p>
            <a:p>
              <a:pPr algn="r"/>
              <a:endParaRPr lang="en-GB" altLang="en-US" sz="2800"/>
            </a:p>
            <a:p>
              <a:pPr algn="r"/>
              <a:endParaRPr lang="en-GB" altLang="en-US" sz="2800"/>
            </a:p>
            <a:p>
              <a:pPr algn="r"/>
              <a:endParaRPr lang="en-US" altLang="en-US" sz="2800"/>
            </a:p>
          </p:txBody>
        </p:sp>
        <p:sp>
          <p:nvSpPr>
            <p:cNvPr id="45063" name="Text Box 5"/>
            <p:cNvSpPr txBox="1">
              <a:spLocks noChangeArrowheads="1"/>
            </p:cNvSpPr>
            <p:nvPr/>
          </p:nvSpPr>
          <p:spPr bwMode="auto">
            <a:xfrm>
              <a:off x="3005" y="3322"/>
              <a:ext cx="114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dirty="0"/>
                <a:t>Forming</a:t>
              </a:r>
              <a:endParaRPr lang="en-US" altLang="en-US" sz="3200" b="1" dirty="0"/>
            </a:p>
          </p:txBody>
        </p:sp>
        <p:sp>
          <p:nvSpPr>
            <p:cNvPr id="45064" name="Line 6"/>
            <p:cNvSpPr>
              <a:spLocks noChangeShapeType="1"/>
            </p:cNvSpPr>
            <p:nvPr/>
          </p:nvSpPr>
          <p:spPr bwMode="auto">
            <a:xfrm flipH="1" flipV="1">
              <a:off x="3736" y="3683"/>
              <a:ext cx="537" cy="291"/>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5" name="Line 7"/>
            <p:cNvSpPr>
              <a:spLocks noChangeShapeType="1"/>
            </p:cNvSpPr>
            <p:nvPr/>
          </p:nvSpPr>
          <p:spPr bwMode="auto">
            <a:xfrm flipH="1" flipV="1">
              <a:off x="3618" y="2662"/>
              <a:ext cx="0" cy="728"/>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6" name="Rectangle 8"/>
            <p:cNvSpPr>
              <a:spLocks noChangeArrowheads="1"/>
            </p:cNvSpPr>
            <p:nvPr/>
          </p:nvSpPr>
          <p:spPr bwMode="auto">
            <a:xfrm>
              <a:off x="2903" y="1936"/>
              <a:ext cx="1429" cy="1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2800"/>
                <a:t>2</a:t>
              </a:r>
            </a:p>
            <a:p>
              <a:pPr algn="r"/>
              <a:endParaRPr lang="en-GB" altLang="en-US" sz="2800"/>
            </a:p>
            <a:p>
              <a:pPr algn="r"/>
              <a:endParaRPr lang="en-GB" altLang="en-US" sz="2800"/>
            </a:p>
            <a:p>
              <a:pPr algn="r"/>
              <a:endParaRPr lang="en-US" altLang="en-US" sz="2800"/>
            </a:p>
          </p:txBody>
        </p:sp>
        <p:sp>
          <p:nvSpPr>
            <p:cNvPr id="45067" name="Text Box 9"/>
            <p:cNvSpPr txBox="1">
              <a:spLocks noChangeArrowheads="1"/>
            </p:cNvSpPr>
            <p:nvPr/>
          </p:nvSpPr>
          <p:spPr bwMode="auto">
            <a:xfrm>
              <a:off x="3022" y="2219"/>
              <a:ext cx="1250"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dirty="0"/>
                <a:t>Storming</a:t>
              </a:r>
              <a:endParaRPr lang="en-US" altLang="en-US" sz="3200" b="1" dirty="0"/>
            </a:p>
          </p:txBody>
        </p:sp>
        <p:sp>
          <p:nvSpPr>
            <p:cNvPr id="45068" name="Rectangle 10"/>
            <p:cNvSpPr>
              <a:spLocks noChangeArrowheads="1"/>
            </p:cNvSpPr>
            <p:nvPr/>
          </p:nvSpPr>
          <p:spPr bwMode="auto">
            <a:xfrm>
              <a:off x="1474" y="3002"/>
              <a:ext cx="1429" cy="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a:t>4</a:t>
              </a:r>
            </a:p>
            <a:p>
              <a:endParaRPr lang="en-GB" altLang="en-US" sz="2800"/>
            </a:p>
            <a:p>
              <a:endParaRPr lang="en-GB" altLang="en-US" sz="2800"/>
            </a:p>
            <a:p>
              <a:endParaRPr lang="en-US" altLang="en-US" sz="2800"/>
            </a:p>
          </p:txBody>
        </p:sp>
        <p:sp>
          <p:nvSpPr>
            <p:cNvPr id="45069" name="Text Box 11"/>
            <p:cNvSpPr txBox="1">
              <a:spLocks noChangeArrowheads="1"/>
            </p:cNvSpPr>
            <p:nvPr/>
          </p:nvSpPr>
          <p:spPr bwMode="auto">
            <a:xfrm>
              <a:off x="1517" y="3320"/>
              <a:ext cx="1495"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a:t>Performing</a:t>
              </a:r>
              <a:endParaRPr lang="en-US" altLang="en-US" sz="3200" b="1"/>
            </a:p>
          </p:txBody>
        </p:sp>
        <p:sp>
          <p:nvSpPr>
            <p:cNvPr id="45070" name="Line 12"/>
            <p:cNvSpPr>
              <a:spLocks noChangeShapeType="1"/>
            </p:cNvSpPr>
            <p:nvPr/>
          </p:nvSpPr>
          <p:spPr bwMode="auto">
            <a:xfrm flipH="1">
              <a:off x="1593" y="3633"/>
              <a:ext cx="537" cy="292"/>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1" name="Line 13"/>
            <p:cNvSpPr>
              <a:spLocks noChangeShapeType="1"/>
            </p:cNvSpPr>
            <p:nvPr/>
          </p:nvSpPr>
          <p:spPr bwMode="auto">
            <a:xfrm flipH="1" flipV="1">
              <a:off x="2189" y="2614"/>
              <a:ext cx="0" cy="728"/>
            </a:xfrm>
            <a:prstGeom prst="line">
              <a:avLst/>
            </a:prstGeom>
            <a:noFill/>
            <a:ln w="2857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5072" name="Rectangle 14"/>
            <p:cNvSpPr>
              <a:spLocks noChangeArrowheads="1"/>
            </p:cNvSpPr>
            <p:nvPr/>
          </p:nvSpPr>
          <p:spPr bwMode="auto">
            <a:xfrm>
              <a:off x="1475" y="1934"/>
              <a:ext cx="1429" cy="1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a:t>3</a:t>
              </a:r>
            </a:p>
            <a:p>
              <a:endParaRPr lang="en-GB" altLang="en-US" sz="2800"/>
            </a:p>
            <a:p>
              <a:endParaRPr lang="en-GB" altLang="en-US" sz="2800"/>
            </a:p>
            <a:p>
              <a:endParaRPr lang="en-US" altLang="en-US" sz="2800"/>
            </a:p>
          </p:txBody>
        </p:sp>
        <p:sp>
          <p:nvSpPr>
            <p:cNvPr id="45073" name="Text Box 15"/>
            <p:cNvSpPr txBox="1">
              <a:spLocks noChangeArrowheads="1"/>
            </p:cNvSpPr>
            <p:nvPr/>
          </p:nvSpPr>
          <p:spPr bwMode="auto">
            <a:xfrm>
              <a:off x="1534" y="2219"/>
              <a:ext cx="117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a:t>Norming</a:t>
              </a:r>
              <a:endParaRPr lang="en-US" altLang="en-US" sz="3200" b="1"/>
            </a:p>
          </p:txBody>
        </p:sp>
        <p:sp>
          <p:nvSpPr>
            <p:cNvPr id="45074" name="Line 16"/>
            <p:cNvSpPr>
              <a:spLocks noChangeShapeType="1"/>
            </p:cNvSpPr>
            <p:nvPr/>
          </p:nvSpPr>
          <p:spPr bwMode="auto">
            <a:xfrm flipH="1">
              <a:off x="2562" y="2432"/>
              <a:ext cx="454"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35169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8A7E-0D30-407B-B04D-403DED9BAE35}"/>
              </a:ext>
            </a:extLst>
          </p:cNvPr>
          <p:cNvSpPr>
            <a:spLocks noGrp="1"/>
          </p:cNvSpPr>
          <p:nvPr>
            <p:ph type="ctrTitle"/>
          </p:nvPr>
        </p:nvSpPr>
        <p:spPr/>
        <p:txBody>
          <a:bodyPr/>
          <a:lstStyle/>
          <a:p>
            <a:r>
              <a:rPr lang="en-TT" dirty="0"/>
              <a:t>Overall Project Risk</a:t>
            </a:r>
          </a:p>
        </p:txBody>
      </p:sp>
      <p:sp>
        <p:nvSpPr>
          <p:cNvPr id="3" name="Subtitle 2">
            <a:extLst>
              <a:ext uri="{FF2B5EF4-FFF2-40B4-BE49-F238E27FC236}">
                <a16:creationId xmlns:a16="http://schemas.microsoft.com/office/drawing/2014/main" id="{4360BFC4-E28F-434E-A306-CE9B92CDE134}"/>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48383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C294-11B2-4AA9-9B23-BE8B46E91FD9}"/>
              </a:ext>
            </a:extLst>
          </p:cNvPr>
          <p:cNvSpPr>
            <a:spLocks noGrp="1"/>
          </p:cNvSpPr>
          <p:nvPr>
            <p:ph type="title"/>
          </p:nvPr>
        </p:nvSpPr>
        <p:spPr>
          <a:xfrm>
            <a:off x="3797085" y="339766"/>
            <a:ext cx="6939336" cy="1325563"/>
          </a:xfrm>
        </p:spPr>
        <p:txBody>
          <a:bodyPr/>
          <a:lstStyle/>
          <a:p>
            <a:r>
              <a:rPr lang="en-GB" dirty="0"/>
              <a:t>Risks</a:t>
            </a:r>
          </a:p>
        </p:txBody>
      </p:sp>
      <p:sp>
        <p:nvSpPr>
          <p:cNvPr id="3" name="Content Placeholder 2">
            <a:extLst>
              <a:ext uri="{FF2B5EF4-FFF2-40B4-BE49-F238E27FC236}">
                <a16:creationId xmlns:a16="http://schemas.microsoft.com/office/drawing/2014/main" id="{316BCB58-B058-4783-ABD1-4B0CEEEE8E4E}"/>
              </a:ext>
            </a:extLst>
          </p:cNvPr>
          <p:cNvSpPr>
            <a:spLocks noGrp="1"/>
          </p:cNvSpPr>
          <p:nvPr>
            <p:ph idx="1"/>
          </p:nvPr>
        </p:nvSpPr>
        <p:spPr>
          <a:xfrm>
            <a:off x="175846" y="1825625"/>
            <a:ext cx="11189578" cy="4963805"/>
          </a:xfrm>
        </p:spPr>
        <p:txBody>
          <a:bodyPr>
            <a:normAutofit fontScale="92500" lnSpcReduction="20000"/>
          </a:bodyPr>
          <a:lstStyle/>
          <a:p>
            <a:pPr>
              <a:lnSpc>
                <a:spcPct val="120000"/>
              </a:lnSpc>
              <a:spcBef>
                <a:spcPts val="0"/>
              </a:spcBef>
              <a:buFont typeface="Arial" panose="020B0604020202020204" pitchFamily="34" charset="0"/>
              <a:buNone/>
            </a:pPr>
            <a:r>
              <a:rPr lang="en-US" sz="3600" b="1" dirty="0"/>
              <a:t>Definitions</a:t>
            </a:r>
          </a:p>
          <a:p>
            <a:pPr>
              <a:lnSpc>
                <a:spcPct val="120000"/>
              </a:lnSpc>
              <a:spcBef>
                <a:spcPts val="0"/>
              </a:spcBef>
              <a:buFont typeface="Arial" panose="020B0604020202020204" pitchFamily="34" charset="0"/>
              <a:buNone/>
            </a:pPr>
            <a:endParaRPr lang="en-GB" sz="3600" b="1" dirty="0"/>
          </a:p>
          <a:p>
            <a:pPr>
              <a:lnSpc>
                <a:spcPct val="120000"/>
              </a:lnSpc>
              <a:spcBef>
                <a:spcPts val="0"/>
              </a:spcBef>
            </a:pPr>
            <a:r>
              <a:rPr lang="en-GB" b="1" dirty="0"/>
              <a:t>Individual Project Risk</a:t>
            </a:r>
            <a:r>
              <a:rPr lang="en-GB" sz="2800" dirty="0"/>
              <a:t> – </a:t>
            </a:r>
            <a:r>
              <a:rPr lang="en-GB" sz="2800" i="1" dirty="0"/>
              <a:t>“is an uncertain event or condition that, if it occurs, has a positive or negative effect on one or more project objectives.”			PMI, 2021, pp. 248</a:t>
            </a:r>
            <a:endParaRPr lang="en-GB" sz="2800" dirty="0"/>
          </a:p>
          <a:p>
            <a:pPr>
              <a:lnSpc>
                <a:spcPct val="120000"/>
              </a:lnSpc>
              <a:spcBef>
                <a:spcPts val="0"/>
              </a:spcBef>
            </a:pPr>
            <a:endParaRPr lang="en-GB" sz="2800" dirty="0"/>
          </a:p>
          <a:p>
            <a:pPr>
              <a:lnSpc>
                <a:spcPct val="120000"/>
              </a:lnSpc>
              <a:spcBef>
                <a:spcPts val="0"/>
              </a:spcBef>
            </a:pPr>
            <a:r>
              <a:rPr lang="en-GB" sz="2800" b="1" dirty="0"/>
              <a:t>Overall Project Risk </a:t>
            </a:r>
            <a:r>
              <a:rPr lang="en-GB" sz="2800" dirty="0"/>
              <a:t>– </a:t>
            </a:r>
            <a:r>
              <a:rPr lang="en-GB" sz="2800" i="1" dirty="0"/>
              <a:t>“is the effect of uncertainty on the project as a whole, arising from all sources of uncertainty including individual risks, representing the exposure of stakeholders to the implications of variations in project outcome, both positive and negative.”	</a:t>
            </a:r>
            <a:r>
              <a:rPr lang="en-GB" i="1" dirty="0"/>
              <a:t>P</a:t>
            </a:r>
            <a:r>
              <a:rPr lang="en-GB" sz="2800" i="1" dirty="0"/>
              <a:t>MI, 2017, pp. 435</a:t>
            </a:r>
            <a:endParaRPr lang="en-GB" dirty="0"/>
          </a:p>
        </p:txBody>
      </p:sp>
      <p:grpSp>
        <p:nvGrpSpPr>
          <p:cNvPr id="7" name="Group 6" descr="Risk and Uncertainty&#10;Adaptivity and Resilience">
            <a:extLst>
              <a:ext uri="{FF2B5EF4-FFF2-40B4-BE49-F238E27FC236}">
                <a16:creationId xmlns:a16="http://schemas.microsoft.com/office/drawing/2014/main" id="{FBD17CF0-622A-4360-8433-398152CA1399}"/>
              </a:ext>
            </a:extLst>
          </p:cNvPr>
          <p:cNvGrpSpPr/>
          <p:nvPr/>
        </p:nvGrpSpPr>
        <p:grpSpPr>
          <a:xfrm>
            <a:off x="2024569" y="188486"/>
            <a:ext cx="1552643" cy="1476843"/>
            <a:chOff x="10138567" y="998311"/>
            <a:chExt cx="1552643" cy="1476843"/>
          </a:xfrm>
        </p:grpSpPr>
        <p:sp>
          <p:nvSpPr>
            <p:cNvPr id="8" name="Oval 7">
              <a:extLst>
                <a:ext uri="{FF2B5EF4-FFF2-40B4-BE49-F238E27FC236}">
                  <a16:creationId xmlns:a16="http://schemas.microsoft.com/office/drawing/2014/main" id="{888B0DF2-9DBF-485E-A612-3D07EDE7714C}"/>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B39B781-786E-44B3-9EB2-CFCEF00342FE}"/>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10" name="Graphic 9" descr="Warning outline">
              <a:extLst>
                <a:ext uri="{FF2B5EF4-FFF2-40B4-BE49-F238E27FC236}">
                  <a16:creationId xmlns:a16="http://schemas.microsoft.com/office/drawing/2014/main" id="{3F04C42B-C965-484B-B5A4-75E3B626C2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3695318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20CB-54A9-4490-84BF-F7B2B954A433}"/>
              </a:ext>
            </a:extLst>
          </p:cNvPr>
          <p:cNvSpPr>
            <a:spLocks noGrp="1"/>
          </p:cNvSpPr>
          <p:nvPr>
            <p:ph type="title"/>
          </p:nvPr>
        </p:nvSpPr>
        <p:spPr>
          <a:xfrm>
            <a:off x="3618577" y="61306"/>
            <a:ext cx="4605999" cy="1325563"/>
          </a:xfrm>
        </p:spPr>
        <p:txBody>
          <a:bodyPr/>
          <a:lstStyle/>
          <a:p>
            <a:r>
              <a:rPr lang="en-GB" dirty="0"/>
              <a:t>Sources of Risk: Internal</a:t>
            </a:r>
          </a:p>
        </p:txBody>
      </p:sp>
      <p:sp>
        <p:nvSpPr>
          <p:cNvPr id="3" name="Content Placeholder 2">
            <a:extLst>
              <a:ext uri="{FF2B5EF4-FFF2-40B4-BE49-F238E27FC236}">
                <a16:creationId xmlns:a16="http://schemas.microsoft.com/office/drawing/2014/main" id="{DFF1958F-EFBE-41D2-AD0D-CC3199B29AEC}"/>
              </a:ext>
            </a:extLst>
          </p:cNvPr>
          <p:cNvSpPr>
            <a:spLocks noGrp="1"/>
          </p:cNvSpPr>
          <p:nvPr>
            <p:ph idx="1"/>
          </p:nvPr>
        </p:nvSpPr>
        <p:spPr>
          <a:xfrm>
            <a:off x="803031" y="1782305"/>
            <a:ext cx="10515600" cy="5115887"/>
          </a:xfrm>
        </p:spPr>
        <p:txBody>
          <a:bodyPr>
            <a:normAutofit fontScale="85000" lnSpcReduction="20000"/>
          </a:bodyPr>
          <a:lstStyle/>
          <a:p>
            <a:pPr marL="0" indent="0">
              <a:buNone/>
            </a:pPr>
            <a:r>
              <a:rPr lang="en-GB" dirty="0"/>
              <a:t>Maylor (2017, pp. 221) proposes these Key Project Risk Categories: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Health and safety</a:t>
            </a:r>
          </a:p>
          <a:p>
            <a:pPr marL="0" indent="0">
              <a:buNone/>
            </a:pPr>
            <a:r>
              <a:rPr lang="en-GB" dirty="0"/>
              <a:t>Legal</a:t>
            </a:r>
          </a:p>
          <a:p>
            <a:pPr marL="0" indent="0">
              <a:buNone/>
            </a:pPr>
            <a:endParaRPr lang="en-GB" dirty="0"/>
          </a:p>
          <a:p>
            <a:pPr marL="0" indent="0">
              <a:buNone/>
            </a:pPr>
            <a:r>
              <a:rPr lang="en-GB" dirty="0"/>
              <a:t>Also, you may want to consider: Resources</a:t>
            </a:r>
          </a:p>
          <a:p>
            <a:pPr marL="0" indent="0">
              <a:buNone/>
            </a:pPr>
            <a:endParaRPr lang="en-GB" dirty="0"/>
          </a:p>
        </p:txBody>
      </p:sp>
      <p:grpSp>
        <p:nvGrpSpPr>
          <p:cNvPr id="4" name="Group 3" descr="Project management triangle time, cost and scope">
            <a:extLst>
              <a:ext uri="{FF2B5EF4-FFF2-40B4-BE49-F238E27FC236}">
                <a16:creationId xmlns:a16="http://schemas.microsoft.com/office/drawing/2014/main" id="{F545AE9C-A54A-493D-BB6C-A568FD57D41C}"/>
              </a:ext>
            </a:extLst>
          </p:cNvPr>
          <p:cNvGrpSpPr/>
          <p:nvPr/>
        </p:nvGrpSpPr>
        <p:grpSpPr>
          <a:xfrm>
            <a:off x="3845946" y="2082536"/>
            <a:ext cx="4568832" cy="3174432"/>
            <a:chOff x="5784280" y="1767319"/>
            <a:chExt cx="6293186" cy="5090030"/>
          </a:xfrm>
        </p:grpSpPr>
        <p:sp>
          <p:nvSpPr>
            <p:cNvPr id="5" name="Isosceles Triangle 4">
              <a:extLst>
                <a:ext uri="{FF2B5EF4-FFF2-40B4-BE49-F238E27FC236}">
                  <a16:creationId xmlns:a16="http://schemas.microsoft.com/office/drawing/2014/main" id="{8FBEAB8B-449A-417F-9305-031021985E76}"/>
                </a:ext>
              </a:extLst>
            </p:cNvPr>
            <p:cNvSpPr/>
            <p:nvPr/>
          </p:nvSpPr>
          <p:spPr>
            <a:xfrm>
              <a:off x="6818874" y="2827463"/>
              <a:ext cx="4126375" cy="3437681"/>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b="1">
                <a:latin typeface="Raleway" panose="020B0503030101060003" pitchFamily="34" charset="0"/>
              </a:endParaRPr>
            </a:p>
          </p:txBody>
        </p:sp>
        <p:grpSp>
          <p:nvGrpSpPr>
            <p:cNvPr id="6" name="Group 5" descr="Scope">
              <a:extLst>
                <a:ext uri="{FF2B5EF4-FFF2-40B4-BE49-F238E27FC236}">
                  <a16:creationId xmlns:a16="http://schemas.microsoft.com/office/drawing/2014/main" id="{A449EC9C-B37E-4CA0-8E6A-2346008409E7}"/>
                </a:ext>
              </a:extLst>
            </p:cNvPr>
            <p:cNvGrpSpPr/>
            <p:nvPr/>
          </p:nvGrpSpPr>
          <p:grpSpPr>
            <a:xfrm>
              <a:off x="10867038" y="5502373"/>
              <a:ext cx="1210428" cy="1354976"/>
              <a:chOff x="8295419" y="4726530"/>
              <a:chExt cx="1210428" cy="1354976"/>
            </a:xfrm>
          </p:grpSpPr>
          <p:sp>
            <p:nvSpPr>
              <p:cNvPr id="19" name="TextBox 18">
                <a:extLst>
                  <a:ext uri="{FF2B5EF4-FFF2-40B4-BE49-F238E27FC236}">
                    <a16:creationId xmlns:a16="http://schemas.microsoft.com/office/drawing/2014/main" id="{4302AEA8-2F49-4F91-B3A0-A167E12B188A}"/>
                  </a:ext>
                </a:extLst>
              </p:cNvPr>
              <p:cNvSpPr txBox="1"/>
              <p:nvPr/>
            </p:nvSpPr>
            <p:spPr>
              <a:xfrm>
                <a:off x="8295419" y="5489302"/>
                <a:ext cx="1210428" cy="592204"/>
              </a:xfrm>
              <a:prstGeom prst="rect">
                <a:avLst/>
              </a:prstGeom>
              <a:noFill/>
            </p:spPr>
            <p:txBody>
              <a:bodyPr wrap="none" rtlCol="0">
                <a:spAutoFit/>
              </a:bodyPr>
              <a:lstStyle/>
              <a:p>
                <a:r>
                  <a:rPr lang="en-GB" b="1" dirty="0">
                    <a:latin typeface="Raleway" panose="020B0503030101060003" pitchFamily="34" charset="0"/>
                  </a:rPr>
                  <a:t>Scope</a:t>
                </a:r>
              </a:p>
            </p:txBody>
          </p:sp>
          <p:pic>
            <p:nvPicPr>
              <p:cNvPr id="20" name="Graphic 19" descr="Target outline">
                <a:extLst>
                  <a:ext uri="{FF2B5EF4-FFF2-40B4-BE49-F238E27FC236}">
                    <a16:creationId xmlns:a16="http://schemas.microsoft.com/office/drawing/2014/main" id="{C3301D6C-1AFB-430D-A962-2D2AF2F78B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3631" y="4726530"/>
                <a:ext cx="919359" cy="919359"/>
              </a:xfrm>
              <a:prstGeom prst="rect">
                <a:avLst/>
              </a:prstGeom>
            </p:spPr>
          </p:pic>
        </p:grpSp>
        <p:grpSp>
          <p:nvGrpSpPr>
            <p:cNvPr id="7" name="Group 6" descr="Cost">
              <a:extLst>
                <a:ext uri="{FF2B5EF4-FFF2-40B4-BE49-F238E27FC236}">
                  <a16:creationId xmlns:a16="http://schemas.microsoft.com/office/drawing/2014/main" id="{E7AAFC59-693C-4A11-A417-03D88BD800CA}"/>
                </a:ext>
              </a:extLst>
            </p:cNvPr>
            <p:cNvGrpSpPr/>
            <p:nvPr/>
          </p:nvGrpSpPr>
          <p:grpSpPr>
            <a:xfrm>
              <a:off x="5784280" y="5502374"/>
              <a:ext cx="953906" cy="1354971"/>
              <a:chOff x="3117976" y="4726532"/>
              <a:chExt cx="953906" cy="1354971"/>
            </a:xfrm>
          </p:grpSpPr>
          <p:sp>
            <p:nvSpPr>
              <p:cNvPr id="17" name="TextBox 16">
                <a:extLst>
                  <a:ext uri="{FF2B5EF4-FFF2-40B4-BE49-F238E27FC236}">
                    <a16:creationId xmlns:a16="http://schemas.microsoft.com/office/drawing/2014/main" id="{88C0200D-B8C5-4DF2-8346-B9CDAF14A910}"/>
                  </a:ext>
                </a:extLst>
              </p:cNvPr>
              <p:cNvSpPr txBox="1"/>
              <p:nvPr/>
            </p:nvSpPr>
            <p:spPr>
              <a:xfrm>
                <a:off x="3126415" y="5489299"/>
                <a:ext cx="945467" cy="592204"/>
              </a:xfrm>
              <a:prstGeom prst="rect">
                <a:avLst/>
              </a:prstGeom>
              <a:noFill/>
            </p:spPr>
            <p:txBody>
              <a:bodyPr wrap="none" rtlCol="0">
                <a:spAutoFit/>
              </a:bodyPr>
              <a:lstStyle/>
              <a:p>
                <a:r>
                  <a:rPr lang="en-GB" b="1" dirty="0">
                    <a:latin typeface="Raleway" panose="020B0503030101060003" pitchFamily="34" charset="0"/>
                  </a:rPr>
                  <a:t>Cost</a:t>
                </a:r>
              </a:p>
            </p:txBody>
          </p:sp>
          <p:pic>
            <p:nvPicPr>
              <p:cNvPr id="18" name="Graphic 17" descr="Money outline">
                <a:extLst>
                  <a:ext uri="{FF2B5EF4-FFF2-40B4-BE49-F238E27FC236}">
                    <a16:creationId xmlns:a16="http://schemas.microsoft.com/office/drawing/2014/main" id="{7731F4D7-D31F-450F-8634-33F0B9C924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976" y="4726532"/>
                <a:ext cx="919359" cy="919359"/>
              </a:xfrm>
              <a:prstGeom prst="rect">
                <a:avLst/>
              </a:prstGeom>
            </p:spPr>
          </p:pic>
        </p:grpSp>
        <p:grpSp>
          <p:nvGrpSpPr>
            <p:cNvPr id="8" name="Group 7" descr="Time">
              <a:extLst>
                <a:ext uri="{FF2B5EF4-FFF2-40B4-BE49-F238E27FC236}">
                  <a16:creationId xmlns:a16="http://schemas.microsoft.com/office/drawing/2014/main" id="{157B06C3-1CA3-448E-99D8-C51B59ADF960}"/>
                </a:ext>
              </a:extLst>
            </p:cNvPr>
            <p:cNvGrpSpPr/>
            <p:nvPr/>
          </p:nvGrpSpPr>
          <p:grpSpPr>
            <a:xfrm>
              <a:off x="8480637" y="1767319"/>
              <a:ext cx="1018331" cy="1219929"/>
              <a:chOff x="5736052" y="1222309"/>
              <a:chExt cx="1018331" cy="1219929"/>
            </a:xfrm>
          </p:grpSpPr>
          <p:sp>
            <p:nvSpPr>
              <p:cNvPr id="15" name="TextBox 14">
                <a:extLst>
                  <a:ext uri="{FF2B5EF4-FFF2-40B4-BE49-F238E27FC236}">
                    <a16:creationId xmlns:a16="http://schemas.microsoft.com/office/drawing/2014/main" id="{F19E3100-519D-4787-A7F4-6C7DE1FDDDD8}"/>
                  </a:ext>
                </a:extLst>
              </p:cNvPr>
              <p:cNvSpPr txBox="1"/>
              <p:nvPr/>
            </p:nvSpPr>
            <p:spPr>
              <a:xfrm>
                <a:off x="5736052" y="1850034"/>
                <a:ext cx="1018331" cy="592204"/>
              </a:xfrm>
              <a:prstGeom prst="rect">
                <a:avLst/>
              </a:prstGeom>
              <a:noFill/>
            </p:spPr>
            <p:txBody>
              <a:bodyPr wrap="none" rtlCol="0">
                <a:spAutoFit/>
              </a:bodyPr>
              <a:lstStyle/>
              <a:p>
                <a:r>
                  <a:rPr lang="en-GB" b="1" dirty="0">
                    <a:latin typeface="Raleway" panose="020B0503030101060003" pitchFamily="34" charset="0"/>
                  </a:rPr>
                  <a:t>Time</a:t>
                </a:r>
              </a:p>
            </p:txBody>
          </p:sp>
          <p:pic>
            <p:nvPicPr>
              <p:cNvPr id="16" name="Graphic 15" descr="Clock with solid fill">
                <a:extLst>
                  <a:ext uri="{FF2B5EF4-FFF2-40B4-BE49-F238E27FC236}">
                    <a16:creationId xmlns:a16="http://schemas.microsoft.com/office/drawing/2014/main" id="{6F316DD2-C03F-4595-803D-D57308818E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1459" y="1222309"/>
                <a:ext cx="754441" cy="754441"/>
              </a:xfrm>
              <a:prstGeom prst="rect">
                <a:avLst/>
              </a:prstGeom>
            </p:spPr>
          </p:pic>
        </p:grpSp>
        <p:grpSp>
          <p:nvGrpSpPr>
            <p:cNvPr id="9" name="Group 8" descr="Quality">
              <a:extLst>
                <a:ext uri="{FF2B5EF4-FFF2-40B4-BE49-F238E27FC236}">
                  <a16:creationId xmlns:a16="http://schemas.microsoft.com/office/drawing/2014/main" id="{9CD060A4-32AD-4643-9BA9-E16E42A4C509}"/>
                </a:ext>
              </a:extLst>
            </p:cNvPr>
            <p:cNvGrpSpPr/>
            <p:nvPr/>
          </p:nvGrpSpPr>
          <p:grpSpPr>
            <a:xfrm>
              <a:off x="8290534" y="4222460"/>
              <a:ext cx="1353948" cy="1410454"/>
              <a:chOff x="5545949" y="3677450"/>
              <a:chExt cx="1353948" cy="1410454"/>
            </a:xfrm>
          </p:grpSpPr>
          <p:pic>
            <p:nvPicPr>
              <p:cNvPr id="13" name="Graphic 12" descr="Clipboard Checked outline">
                <a:extLst>
                  <a:ext uri="{FF2B5EF4-FFF2-40B4-BE49-F238E27FC236}">
                    <a16:creationId xmlns:a16="http://schemas.microsoft.com/office/drawing/2014/main" id="{C1B25C29-BBC0-4399-98AB-4B9E215003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6052" y="3677450"/>
                <a:ext cx="868854" cy="868854"/>
              </a:xfrm>
              <a:prstGeom prst="rect">
                <a:avLst/>
              </a:prstGeom>
            </p:spPr>
          </p:pic>
          <p:sp>
            <p:nvSpPr>
              <p:cNvPr id="14" name="TextBox 13">
                <a:extLst>
                  <a:ext uri="{FF2B5EF4-FFF2-40B4-BE49-F238E27FC236}">
                    <a16:creationId xmlns:a16="http://schemas.microsoft.com/office/drawing/2014/main" id="{56704912-F044-4880-90EB-7E68A15C6119}"/>
                  </a:ext>
                </a:extLst>
              </p:cNvPr>
              <p:cNvSpPr txBox="1"/>
              <p:nvPr/>
            </p:nvSpPr>
            <p:spPr>
              <a:xfrm>
                <a:off x="5545949" y="4495700"/>
                <a:ext cx="1353948" cy="592204"/>
              </a:xfrm>
              <a:prstGeom prst="rect">
                <a:avLst/>
              </a:prstGeom>
              <a:noFill/>
            </p:spPr>
            <p:txBody>
              <a:bodyPr wrap="none" rtlCol="0">
                <a:spAutoFit/>
              </a:bodyPr>
              <a:lstStyle/>
              <a:p>
                <a:r>
                  <a:rPr lang="en-GB" b="1" dirty="0">
                    <a:solidFill>
                      <a:srgbClr val="FFFFFF"/>
                    </a:solidFill>
                    <a:latin typeface="Raleway" panose="020B0503030101060003" pitchFamily="34" charset="0"/>
                  </a:rPr>
                  <a:t>Quality</a:t>
                </a:r>
              </a:p>
            </p:txBody>
          </p:sp>
        </p:grpSp>
        <p:cxnSp>
          <p:nvCxnSpPr>
            <p:cNvPr id="10" name="Straight Arrow Connector 9">
              <a:extLst>
                <a:ext uri="{FF2B5EF4-FFF2-40B4-BE49-F238E27FC236}">
                  <a16:creationId xmlns:a16="http://schemas.microsoft.com/office/drawing/2014/main" id="{08B07E66-21C3-4FB9-9BAA-E0A3A38FF04C}"/>
                </a:ext>
              </a:extLst>
            </p:cNvPr>
            <p:cNvCxnSpPr/>
            <p:nvPr/>
          </p:nvCxnSpPr>
          <p:spPr>
            <a:xfrm flipV="1">
              <a:off x="6992494" y="5271541"/>
              <a:ext cx="1298040" cy="823530"/>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B3D346-D91E-4358-A0C8-05B913934307}"/>
                </a:ext>
              </a:extLst>
            </p:cNvPr>
            <p:cNvCxnSpPr>
              <a:cxnSpLocks/>
              <a:stCxn id="5" idx="0"/>
              <a:endCxn id="13" idx="0"/>
            </p:cNvCxnSpPr>
            <p:nvPr/>
          </p:nvCxnSpPr>
          <p:spPr>
            <a:xfrm>
              <a:off x="8882062" y="2827463"/>
              <a:ext cx="33002" cy="1394997"/>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7092AC-46B7-481D-9001-67FF67BCF38F}"/>
                </a:ext>
              </a:extLst>
            </p:cNvPr>
            <p:cNvCxnSpPr>
              <a:cxnSpLocks/>
              <a:endCxn id="14" idx="3"/>
            </p:cNvCxnSpPr>
            <p:nvPr/>
          </p:nvCxnSpPr>
          <p:spPr>
            <a:xfrm flipH="1" flipV="1">
              <a:off x="9644482" y="5336811"/>
              <a:ext cx="1300769" cy="928336"/>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descr="Risk and Uncertainty&#10;Adaptivity and Resilience">
            <a:extLst>
              <a:ext uri="{FF2B5EF4-FFF2-40B4-BE49-F238E27FC236}">
                <a16:creationId xmlns:a16="http://schemas.microsoft.com/office/drawing/2014/main" id="{CD497B2C-F297-489B-BEAD-B311153E9B71}"/>
              </a:ext>
            </a:extLst>
          </p:cNvPr>
          <p:cNvGrpSpPr/>
          <p:nvPr/>
        </p:nvGrpSpPr>
        <p:grpSpPr>
          <a:xfrm>
            <a:off x="2024569" y="188486"/>
            <a:ext cx="1552643" cy="1476843"/>
            <a:chOff x="10138567" y="998311"/>
            <a:chExt cx="1552643" cy="1476843"/>
          </a:xfrm>
        </p:grpSpPr>
        <p:sp>
          <p:nvSpPr>
            <p:cNvPr id="22" name="Oval 21">
              <a:extLst>
                <a:ext uri="{FF2B5EF4-FFF2-40B4-BE49-F238E27FC236}">
                  <a16:creationId xmlns:a16="http://schemas.microsoft.com/office/drawing/2014/main" id="{9254B824-C408-438E-AA02-E55D7E6DCA80}"/>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CDDCF8F7-3E7F-437C-B935-FADB030FF226}"/>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24" name="Graphic 23" descr="Warning outline">
              <a:extLst>
                <a:ext uri="{FF2B5EF4-FFF2-40B4-BE49-F238E27FC236}">
                  <a16:creationId xmlns:a16="http://schemas.microsoft.com/office/drawing/2014/main" id="{380F6657-84CC-4377-92B7-B7712E55FD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20493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AA18-F3BA-4FD3-96B5-E5D7D7DD3771}"/>
              </a:ext>
            </a:extLst>
          </p:cNvPr>
          <p:cNvSpPr>
            <a:spLocks noGrp="1"/>
          </p:cNvSpPr>
          <p:nvPr>
            <p:ph type="title"/>
          </p:nvPr>
        </p:nvSpPr>
        <p:spPr>
          <a:xfrm>
            <a:off x="3577212" y="235161"/>
            <a:ext cx="7249645" cy="1325563"/>
          </a:xfrm>
        </p:spPr>
        <p:txBody>
          <a:bodyPr>
            <a:normAutofit/>
          </a:bodyPr>
          <a:lstStyle/>
          <a:p>
            <a:r>
              <a:rPr lang="en-GB" sz="3600" dirty="0"/>
              <a:t>External sources of risk:</a:t>
            </a:r>
            <a:br>
              <a:rPr lang="en-GB" sz="3600" dirty="0"/>
            </a:br>
            <a:r>
              <a:rPr lang="en-GB" sz="3600" dirty="0"/>
              <a:t>Stakeholders and PESTLE</a:t>
            </a:r>
          </a:p>
        </p:txBody>
      </p:sp>
      <p:sp>
        <p:nvSpPr>
          <p:cNvPr id="3" name="Content Placeholder 2">
            <a:extLst>
              <a:ext uri="{FF2B5EF4-FFF2-40B4-BE49-F238E27FC236}">
                <a16:creationId xmlns:a16="http://schemas.microsoft.com/office/drawing/2014/main" id="{BB6711AD-D94E-4C31-9923-E0D3ECD64E94}"/>
              </a:ext>
            </a:extLst>
          </p:cNvPr>
          <p:cNvSpPr>
            <a:spLocks noGrp="1"/>
          </p:cNvSpPr>
          <p:nvPr>
            <p:ph idx="1"/>
          </p:nvPr>
        </p:nvSpPr>
        <p:spPr/>
        <p:txBody>
          <a:bodyPr>
            <a:normAutofit lnSpcReduction="10000"/>
          </a:bodyPr>
          <a:lstStyle/>
          <a:p>
            <a:pPr marL="0" indent="0" eaLnBrk="1" hangingPunct="1">
              <a:spcBef>
                <a:spcPts val="528"/>
              </a:spcBef>
              <a:buClr>
                <a:srgbClr val="0F6FC6"/>
              </a:buClr>
              <a:buSzTx/>
              <a:buNone/>
            </a:pPr>
            <a:r>
              <a:rPr lang="en-GB" altLang="en-US" sz="2800" b="1" dirty="0">
                <a:solidFill>
                  <a:srgbClr val="0070C0"/>
                </a:solidFill>
              </a:rPr>
              <a:t>Consider risks from Stakeholders</a:t>
            </a:r>
          </a:p>
          <a:p>
            <a:pPr marL="0" indent="0" eaLnBrk="1" hangingPunct="1">
              <a:spcBef>
                <a:spcPts val="528"/>
              </a:spcBef>
              <a:buClr>
                <a:srgbClr val="0F6FC6"/>
              </a:buClr>
              <a:buSzTx/>
              <a:buNone/>
            </a:pPr>
            <a:r>
              <a:rPr lang="en-GB" altLang="en-US" sz="2800" b="1" dirty="0">
                <a:solidFill>
                  <a:srgbClr val="0070C0"/>
                </a:solidFill>
              </a:rPr>
              <a:t>Consider Environmental Risks (PESTLE)</a:t>
            </a:r>
          </a:p>
          <a:p>
            <a:pPr marL="342000" indent="-342000" eaLnBrk="1" hangingPunct="1">
              <a:spcBef>
                <a:spcPts val="528"/>
              </a:spcBef>
              <a:buClr>
                <a:srgbClr val="0F6FC6"/>
              </a:buClr>
              <a:buSzTx/>
              <a:buFontTx/>
              <a:buChar char="•"/>
            </a:pPr>
            <a:r>
              <a:rPr lang="en-GB" altLang="en-US" sz="2800" b="1" i="1" dirty="0">
                <a:solidFill>
                  <a:srgbClr val="0070C0"/>
                </a:solidFill>
              </a:rPr>
              <a:t>Political context</a:t>
            </a:r>
            <a:r>
              <a:rPr lang="en-GB" altLang="en-US" sz="2800" dirty="0"/>
              <a:t>, Consideration of  influence upon Government policies, taxation changes, foreign trade regulations, political risk in foreign markets, changes in trade blocks (EU).</a:t>
            </a:r>
          </a:p>
          <a:p>
            <a:pPr marL="292100" indent="-292100">
              <a:lnSpc>
                <a:spcPct val="80000"/>
              </a:lnSpc>
              <a:spcBef>
                <a:spcPct val="15000"/>
              </a:spcBef>
              <a:buClr>
                <a:srgbClr val="0F6FC6"/>
              </a:buClr>
              <a:buFontTx/>
              <a:buChar char="•"/>
            </a:pPr>
            <a:r>
              <a:rPr lang="en-GB" altLang="en-US" sz="2800" b="1" i="1" dirty="0">
                <a:solidFill>
                  <a:srgbClr val="0070C0"/>
                </a:solidFill>
              </a:rPr>
              <a:t>Economic context</a:t>
            </a:r>
            <a:r>
              <a:rPr lang="en-GB" altLang="en-US" sz="2800" dirty="0"/>
              <a:t>, Consideration of  influence upon business cycles, interest rates, personal disposable income, exchange rates, unemployment rates, GDP trends.</a:t>
            </a:r>
          </a:p>
          <a:p>
            <a:pPr marL="292100" indent="-292100">
              <a:lnSpc>
                <a:spcPct val="80000"/>
              </a:lnSpc>
              <a:spcBef>
                <a:spcPct val="15000"/>
              </a:spcBef>
              <a:buClr>
                <a:srgbClr val="0F6FC6"/>
              </a:buClr>
              <a:buFontTx/>
              <a:buChar char="•"/>
            </a:pPr>
            <a:r>
              <a:rPr lang="en-GB" altLang="en-US" sz="2800" b="1" i="1" dirty="0">
                <a:solidFill>
                  <a:srgbClr val="0070C0"/>
                </a:solidFill>
              </a:rPr>
              <a:t>Socio-cultural factor context</a:t>
            </a:r>
            <a:r>
              <a:rPr lang="en-GB" altLang="en-US" sz="2800" i="1" dirty="0">
                <a:solidFill>
                  <a:srgbClr val="0070C0"/>
                </a:solidFill>
              </a:rPr>
              <a:t>, </a:t>
            </a:r>
            <a:r>
              <a:rPr lang="en-GB" altLang="en-US" dirty="0"/>
              <a:t>Consideration of  influence upon population changes, income distribution, lifestyle </a:t>
            </a:r>
            <a:r>
              <a:rPr lang="en-GB" altLang="en-US" sz="2800" dirty="0"/>
              <a:t>changes, consumerism, changes in culture and fashion.</a:t>
            </a:r>
          </a:p>
          <a:p>
            <a:endParaRPr lang="en-GB" dirty="0"/>
          </a:p>
        </p:txBody>
      </p:sp>
      <p:grpSp>
        <p:nvGrpSpPr>
          <p:cNvPr id="4" name="Group 3" descr="Risk and Uncertainty&#10;Adaptivity and Resilience">
            <a:extLst>
              <a:ext uri="{FF2B5EF4-FFF2-40B4-BE49-F238E27FC236}">
                <a16:creationId xmlns:a16="http://schemas.microsoft.com/office/drawing/2014/main" id="{CD3B109E-661A-424F-B341-4411C3A75C89}"/>
              </a:ext>
            </a:extLst>
          </p:cNvPr>
          <p:cNvGrpSpPr/>
          <p:nvPr/>
        </p:nvGrpSpPr>
        <p:grpSpPr>
          <a:xfrm>
            <a:off x="2024569" y="188486"/>
            <a:ext cx="1552643" cy="1476843"/>
            <a:chOff x="10138567" y="998311"/>
            <a:chExt cx="1552643" cy="1476843"/>
          </a:xfrm>
        </p:grpSpPr>
        <p:sp>
          <p:nvSpPr>
            <p:cNvPr id="5" name="Oval 4">
              <a:extLst>
                <a:ext uri="{FF2B5EF4-FFF2-40B4-BE49-F238E27FC236}">
                  <a16:creationId xmlns:a16="http://schemas.microsoft.com/office/drawing/2014/main" id="{33E78BB0-6661-4DC1-AF49-2584D2CE15F7}"/>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677C9F4-5DF7-42E0-BCA7-90E6F95C7339}"/>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7" name="Graphic 6" descr="Warning outline">
              <a:extLst>
                <a:ext uri="{FF2B5EF4-FFF2-40B4-BE49-F238E27FC236}">
                  <a16:creationId xmlns:a16="http://schemas.microsoft.com/office/drawing/2014/main" id="{05C52B5F-A1A3-4349-8859-8638CF1FF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2960515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FE93-07E9-4C34-8970-926B90514AAB}"/>
              </a:ext>
            </a:extLst>
          </p:cNvPr>
          <p:cNvSpPr>
            <a:spLocks noGrp="1"/>
          </p:cNvSpPr>
          <p:nvPr>
            <p:ph type="title"/>
          </p:nvPr>
        </p:nvSpPr>
        <p:spPr>
          <a:xfrm>
            <a:off x="3577212" y="252603"/>
            <a:ext cx="7208279" cy="1325563"/>
          </a:xfrm>
        </p:spPr>
        <p:txBody>
          <a:bodyPr>
            <a:normAutofit/>
          </a:bodyPr>
          <a:lstStyle/>
          <a:p>
            <a:r>
              <a:rPr lang="en-GB" sz="4000" dirty="0"/>
              <a:t>External sources of risk:</a:t>
            </a:r>
            <a:br>
              <a:rPr lang="en-GB" sz="4000" dirty="0"/>
            </a:br>
            <a:r>
              <a:rPr lang="en-GB" sz="4000" dirty="0"/>
              <a:t>PESTLE continued</a:t>
            </a:r>
          </a:p>
        </p:txBody>
      </p:sp>
      <p:sp>
        <p:nvSpPr>
          <p:cNvPr id="3" name="Content Placeholder 2">
            <a:extLst>
              <a:ext uri="{FF2B5EF4-FFF2-40B4-BE49-F238E27FC236}">
                <a16:creationId xmlns:a16="http://schemas.microsoft.com/office/drawing/2014/main" id="{AE03EC71-42B9-4CA7-BDEF-ACE6737C0699}"/>
              </a:ext>
            </a:extLst>
          </p:cNvPr>
          <p:cNvSpPr>
            <a:spLocks noGrp="1"/>
          </p:cNvSpPr>
          <p:nvPr>
            <p:ph idx="1"/>
          </p:nvPr>
        </p:nvSpPr>
        <p:spPr/>
        <p:txBody>
          <a:bodyPr/>
          <a:lstStyle/>
          <a:p>
            <a:pPr>
              <a:buClr>
                <a:srgbClr val="0F6FC6"/>
              </a:buClr>
              <a:buFontTx/>
              <a:buChar char="•"/>
            </a:pPr>
            <a:r>
              <a:rPr lang="en-GB" altLang="en-US" sz="2800" b="1" i="1" dirty="0">
                <a:solidFill>
                  <a:srgbClr val="0070C0"/>
                </a:solidFill>
              </a:rPr>
              <a:t>Technological context, </a:t>
            </a:r>
            <a:r>
              <a:rPr lang="en-GB" altLang="en-US" dirty="0"/>
              <a:t>Consideration of  influence upon </a:t>
            </a:r>
            <a:r>
              <a:rPr lang="en-GB" altLang="en-US" sz="2800" dirty="0"/>
              <a:t>new discoveries and technology developments, ICT innovations, rates of obsolescence, increased spending on R&amp;D.</a:t>
            </a:r>
          </a:p>
          <a:p>
            <a:pPr>
              <a:buClr>
                <a:srgbClr val="0F6FC6"/>
              </a:buClr>
              <a:buFontTx/>
              <a:buChar char="•"/>
            </a:pPr>
            <a:r>
              <a:rPr lang="en-GB" altLang="en-US" sz="2800" b="1" i="1" dirty="0">
                <a:solidFill>
                  <a:srgbClr val="0070C0"/>
                </a:solidFill>
              </a:rPr>
              <a:t>Environmental context</a:t>
            </a:r>
            <a:r>
              <a:rPr lang="en-GB" altLang="en-US" sz="2800" b="1" dirty="0"/>
              <a:t>, </a:t>
            </a:r>
            <a:r>
              <a:rPr lang="en-GB" altLang="en-US" sz="2800" dirty="0"/>
              <a:t>Consideration of  influence upon environmental protection regulations, energy consumption, global warming, waste disposal and re-cycling.</a:t>
            </a:r>
          </a:p>
          <a:p>
            <a:pPr>
              <a:buClr>
                <a:srgbClr val="0F6FC6"/>
              </a:buClr>
              <a:buFontTx/>
              <a:buChar char="•"/>
            </a:pPr>
            <a:r>
              <a:rPr lang="en-GB" altLang="en-US" sz="2800" b="1" i="1" dirty="0">
                <a:solidFill>
                  <a:srgbClr val="0070C0"/>
                </a:solidFill>
              </a:rPr>
              <a:t>Legal context, </a:t>
            </a:r>
            <a:r>
              <a:rPr lang="en-GB" altLang="en-US" dirty="0"/>
              <a:t>Consideration of  influence upon </a:t>
            </a:r>
            <a:r>
              <a:rPr lang="en-GB" altLang="en-US" sz="2800" dirty="0"/>
              <a:t>competition laws, health and safety laws, employment laws, licensing laws, IPR laws.</a:t>
            </a:r>
          </a:p>
          <a:p>
            <a:endParaRPr lang="en-GB" dirty="0"/>
          </a:p>
        </p:txBody>
      </p:sp>
      <p:grpSp>
        <p:nvGrpSpPr>
          <p:cNvPr id="4" name="Group 3" descr="Risk and Uncertainty&#10;Adaptivity and Resilience">
            <a:extLst>
              <a:ext uri="{FF2B5EF4-FFF2-40B4-BE49-F238E27FC236}">
                <a16:creationId xmlns:a16="http://schemas.microsoft.com/office/drawing/2014/main" id="{8B648AF3-59FD-4CF3-BC6C-14C863565479}"/>
              </a:ext>
            </a:extLst>
          </p:cNvPr>
          <p:cNvGrpSpPr/>
          <p:nvPr/>
        </p:nvGrpSpPr>
        <p:grpSpPr>
          <a:xfrm>
            <a:off x="2024569" y="188486"/>
            <a:ext cx="1552643" cy="1476843"/>
            <a:chOff x="10138567" y="998311"/>
            <a:chExt cx="1552643" cy="1476843"/>
          </a:xfrm>
        </p:grpSpPr>
        <p:sp>
          <p:nvSpPr>
            <p:cNvPr id="5" name="Oval 4">
              <a:extLst>
                <a:ext uri="{FF2B5EF4-FFF2-40B4-BE49-F238E27FC236}">
                  <a16:creationId xmlns:a16="http://schemas.microsoft.com/office/drawing/2014/main" id="{D6007A95-97A8-4091-A6CB-BEEC89569897}"/>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B09B08AD-4BC8-47BC-8C4D-3A30ECB5D7A4}"/>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7" name="Graphic 6" descr="Warning outline">
              <a:extLst>
                <a:ext uri="{FF2B5EF4-FFF2-40B4-BE49-F238E27FC236}">
                  <a16:creationId xmlns:a16="http://schemas.microsoft.com/office/drawing/2014/main" id="{2E797712-B869-4826-92DB-E8E27BD12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569461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E5AF01-82B7-4972-9A23-4C7B24F5889C}"/>
              </a:ext>
            </a:extLst>
          </p:cNvPr>
          <p:cNvSpPr>
            <a:spLocks noGrp="1"/>
          </p:cNvSpPr>
          <p:nvPr>
            <p:ph type="title"/>
          </p:nvPr>
        </p:nvSpPr>
        <p:spPr/>
        <p:txBody>
          <a:bodyPr/>
          <a:lstStyle/>
          <a:p>
            <a:r>
              <a:rPr lang="en-GB" dirty="0"/>
              <a:t>Activity: Identifying Project Risk</a:t>
            </a:r>
          </a:p>
        </p:txBody>
      </p:sp>
      <p:sp>
        <p:nvSpPr>
          <p:cNvPr id="6" name="Content Placeholder 5">
            <a:extLst>
              <a:ext uri="{FF2B5EF4-FFF2-40B4-BE49-F238E27FC236}">
                <a16:creationId xmlns:a16="http://schemas.microsoft.com/office/drawing/2014/main" id="{368532C0-08D5-448B-97C1-6252722C4F4F}"/>
              </a:ext>
            </a:extLst>
          </p:cNvPr>
          <p:cNvSpPr>
            <a:spLocks noGrp="1"/>
          </p:cNvSpPr>
          <p:nvPr>
            <p:ph idx="1"/>
          </p:nvPr>
        </p:nvSpPr>
        <p:spPr/>
        <p:txBody>
          <a:bodyPr>
            <a:normAutofit lnSpcReduction="10000"/>
          </a:bodyPr>
          <a:lstStyle/>
          <a:p>
            <a:r>
              <a:rPr lang="en-GB" sz="2800" b="1" dirty="0"/>
              <a:t>Using:</a:t>
            </a:r>
            <a:endParaRPr lang="en-GB" sz="2800" dirty="0">
              <a:hlinkClick r:id="rId2"/>
            </a:endParaRPr>
          </a:p>
          <a:p>
            <a:pPr lvl="1"/>
            <a:r>
              <a:rPr lang="en-GB" dirty="0">
                <a:hlinkClick r:id="rId2"/>
              </a:rPr>
              <a:t>Ikea’s expansion into India</a:t>
            </a:r>
            <a:endParaRPr lang="en-GB" dirty="0"/>
          </a:p>
          <a:p>
            <a:endParaRPr lang="en-GB" b="1" dirty="0"/>
          </a:p>
          <a:p>
            <a:r>
              <a:rPr lang="en-GB" b="1" dirty="0"/>
              <a:t>What are/were the main risks? </a:t>
            </a:r>
          </a:p>
          <a:p>
            <a:pPr lvl="1"/>
            <a:r>
              <a:rPr lang="en-GB" dirty="0"/>
              <a:t>Internal – cost, scope, quality and time, resources and legal</a:t>
            </a:r>
          </a:p>
          <a:p>
            <a:pPr lvl="1"/>
            <a:r>
              <a:rPr lang="en-GB" dirty="0"/>
              <a:t>External – stakeholders and PESTLE</a:t>
            </a:r>
          </a:p>
          <a:p>
            <a:pPr lvl="1"/>
            <a:endParaRPr lang="en-GB" dirty="0"/>
          </a:p>
          <a:p>
            <a:r>
              <a:rPr lang="en-GB" b="1" dirty="0"/>
              <a:t>Discuss in your Breakout Rooms</a:t>
            </a:r>
            <a:r>
              <a:rPr lang="en-GB" dirty="0"/>
              <a:t>.</a:t>
            </a:r>
          </a:p>
          <a:p>
            <a:r>
              <a:rPr lang="en-GB" dirty="0"/>
              <a:t>Post 1 Internal Risk and 1 External Risk</a:t>
            </a:r>
          </a:p>
          <a:p>
            <a:pPr marL="0" indent="0">
              <a:buNone/>
            </a:pPr>
            <a:r>
              <a:rPr lang="en-GB" dirty="0"/>
              <a:t> </a:t>
            </a:r>
            <a:r>
              <a:rPr lang="en-GB" dirty="0">
                <a:hlinkClick r:id="rId3"/>
              </a:rPr>
              <a:t>https://padlet.com/andresamuel2005/idrisks</a:t>
            </a:r>
            <a:r>
              <a:rPr lang="en-GB" dirty="0"/>
              <a:t> </a:t>
            </a:r>
          </a:p>
          <a:p>
            <a:pPr marL="0" indent="0">
              <a:buNone/>
            </a:pPr>
            <a:endParaRPr lang="en-GB" dirty="0"/>
          </a:p>
        </p:txBody>
      </p:sp>
    </p:spTree>
    <p:extLst>
      <p:ext uri="{BB962C8B-B14F-4D97-AF65-F5344CB8AC3E}">
        <p14:creationId xmlns:p14="http://schemas.microsoft.com/office/powerpoint/2010/main" val="3001643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98DF-CDDC-4E6D-9B30-A0283B2F1AEF}"/>
              </a:ext>
            </a:extLst>
          </p:cNvPr>
          <p:cNvSpPr>
            <a:spLocks noGrp="1"/>
          </p:cNvSpPr>
          <p:nvPr>
            <p:ph type="ctrTitle"/>
          </p:nvPr>
        </p:nvSpPr>
        <p:spPr/>
        <p:txBody>
          <a:bodyPr/>
          <a:lstStyle/>
          <a:p>
            <a:r>
              <a:rPr lang="en-TT" dirty="0"/>
              <a:t>Project Charter</a:t>
            </a:r>
          </a:p>
        </p:txBody>
      </p:sp>
      <p:sp>
        <p:nvSpPr>
          <p:cNvPr id="3" name="Subtitle 2">
            <a:extLst>
              <a:ext uri="{FF2B5EF4-FFF2-40B4-BE49-F238E27FC236}">
                <a16:creationId xmlns:a16="http://schemas.microsoft.com/office/drawing/2014/main" id="{CDF1EA8D-C810-4D6E-ABB9-5FB9A2E784C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2485646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F684-9223-4291-A3B9-5052DFED67DB}"/>
              </a:ext>
            </a:extLst>
          </p:cNvPr>
          <p:cNvSpPr>
            <a:spLocks noGrp="1"/>
          </p:cNvSpPr>
          <p:nvPr>
            <p:ph type="title"/>
          </p:nvPr>
        </p:nvSpPr>
        <p:spPr>
          <a:xfrm>
            <a:off x="2982585" y="61306"/>
            <a:ext cx="4978378" cy="1325563"/>
          </a:xfrm>
        </p:spPr>
        <p:txBody>
          <a:bodyPr/>
          <a:lstStyle/>
          <a:p>
            <a:r>
              <a:rPr lang="en-GB" dirty="0"/>
              <a:t>Purpose of the Project Charter</a:t>
            </a:r>
          </a:p>
        </p:txBody>
      </p:sp>
      <p:sp>
        <p:nvSpPr>
          <p:cNvPr id="3" name="Content Placeholder 2">
            <a:extLst>
              <a:ext uri="{FF2B5EF4-FFF2-40B4-BE49-F238E27FC236}">
                <a16:creationId xmlns:a16="http://schemas.microsoft.com/office/drawing/2014/main" id="{3545F3F2-4D2B-42DA-8614-11A33EA2F4B6}"/>
              </a:ext>
            </a:extLst>
          </p:cNvPr>
          <p:cNvSpPr>
            <a:spLocks noGrp="1"/>
          </p:cNvSpPr>
          <p:nvPr>
            <p:ph idx="1"/>
          </p:nvPr>
        </p:nvSpPr>
        <p:spPr>
          <a:xfrm>
            <a:off x="838200" y="1825624"/>
            <a:ext cx="10515600" cy="4761155"/>
          </a:xfrm>
        </p:spPr>
        <p:txBody>
          <a:bodyPr>
            <a:normAutofit/>
          </a:bodyPr>
          <a:lstStyle/>
          <a:p>
            <a:r>
              <a:rPr lang="en-GB" sz="2800" dirty="0"/>
              <a:t>Bring together Project Start Up into one document for project governance</a:t>
            </a:r>
          </a:p>
          <a:p>
            <a:pPr lvl="1"/>
            <a:r>
              <a:rPr lang="en-GB" dirty="0"/>
              <a:t>Formal/informal</a:t>
            </a:r>
          </a:p>
          <a:p>
            <a:pPr lvl="1"/>
            <a:r>
              <a:rPr lang="en-GB" dirty="0"/>
              <a:t>its background </a:t>
            </a:r>
          </a:p>
          <a:p>
            <a:pPr lvl="1"/>
            <a:r>
              <a:rPr lang="en-GB" dirty="0"/>
              <a:t>the reasons why it is being carried out </a:t>
            </a:r>
          </a:p>
          <a:p>
            <a:pPr lvl="1"/>
            <a:r>
              <a:rPr lang="en-GB" dirty="0"/>
              <a:t>the choice of options available for the project approach and outcome (it is important to include a ‘do nothing’ option to aid effective decision making) </a:t>
            </a:r>
          </a:p>
          <a:p>
            <a:pPr lvl="1"/>
            <a:r>
              <a:rPr lang="en-GB" dirty="0"/>
              <a:t>the planned benefits the known risks </a:t>
            </a:r>
          </a:p>
          <a:p>
            <a:pPr lvl="1"/>
            <a:r>
              <a:rPr lang="en-GB" dirty="0"/>
              <a:t>costs </a:t>
            </a:r>
          </a:p>
          <a:p>
            <a:pPr lvl="1"/>
            <a:r>
              <a:rPr lang="en-GB" dirty="0"/>
              <a:t>the timescales envisaged</a:t>
            </a:r>
          </a:p>
          <a:p>
            <a:pPr lvl="1"/>
            <a:r>
              <a:rPr lang="en-GB" dirty="0"/>
              <a:t>Owned by Project sponsor – Maintained by Project Manager</a:t>
            </a:r>
          </a:p>
          <a:p>
            <a:endParaRPr lang="en-GB" dirty="0"/>
          </a:p>
        </p:txBody>
      </p:sp>
      <p:grpSp>
        <p:nvGrpSpPr>
          <p:cNvPr id="4" name="Group 3" descr="Stewardship &amp; Governance">
            <a:extLst>
              <a:ext uri="{FF2B5EF4-FFF2-40B4-BE49-F238E27FC236}">
                <a16:creationId xmlns:a16="http://schemas.microsoft.com/office/drawing/2014/main" id="{D36EDCD8-D099-4234-8A58-EC0633587192}"/>
              </a:ext>
            </a:extLst>
          </p:cNvPr>
          <p:cNvGrpSpPr/>
          <p:nvPr/>
        </p:nvGrpSpPr>
        <p:grpSpPr>
          <a:xfrm>
            <a:off x="1604302" y="55593"/>
            <a:ext cx="1324878" cy="1310181"/>
            <a:chOff x="980228" y="4293977"/>
            <a:chExt cx="1687103" cy="1537678"/>
          </a:xfrm>
        </p:grpSpPr>
        <p:sp>
          <p:nvSpPr>
            <p:cNvPr id="5" name="Oval 4">
              <a:extLst>
                <a:ext uri="{FF2B5EF4-FFF2-40B4-BE49-F238E27FC236}">
                  <a16:creationId xmlns:a16="http://schemas.microsoft.com/office/drawing/2014/main" id="{752A5E87-677A-4DB9-9A7B-831C2970DCA7}"/>
                </a:ext>
              </a:extLst>
            </p:cNvPr>
            <p:cNvSpPr/>
            <p:nvPr/>
          </p:nvSpPr>
          <p:spPr>
            <a:xfrm>
              <a:off x="1048234" y="4293977"/>
              <a:ext cx="1553863" cy="1537678"/>
            </a:xfrm>
            <a:prstGeom prst="ellipse">
              <a:avLst/>
            </a:prstGeom>
            <a:solidFill>
              <a:srgbClr val="FFCC99"/>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TextBox 5">
              <a:extLst>
                <a:ext uri="{FF2B5EF4-FFF2-40B4-BE49-F238E27FC236}">
                  <a16:creationId xmlns:a16="http://schemas.microsoft.com/office/drawing/2014/main" id="{7DBFD70E-9C8F-41D2-8B3D-141BD834F7DA}"/>
                </a:ext>
              </a:extLst>
            </p:cNvPr>
            <p:cNvSpPr txBox="1"/>
            <p:nvPr/>
          </p:nvSpPr>
          <p:spPr>
            <a:xfrm>
              <a:off x="980228" y="4621116"/>
              <a:ext cx="1687103" cy="791068"/>
            </a:xfrm>
            <a:prstGeom prst="rect">
              <a:avLst/>
            </a:prstGeom>
            <a:noFill/>
          </p:spPr>
          <p:txBody>
            <a:bodyPr wrap="square" rtlCol="0">
              <a:spAutoFit/>
            </a:bodyPr>
            <a:lstStyle/>
            <a:p>
              <a:pPr algn="ctr">
                <a:lnSpc>
                  <a:spcPct val="90000"/>
                </a:lnSpc>
              </a:pPr>
              <a:r>
                <a:rPr lang="en-GB" sz="1400" b="1" dirty="0">
                  <a:solidFill>
                    <a:schemeClr val="tx1">
                      <a:lumMod val="90000"/>
                      <a:lumOff val="10000"/>
                    </a:schemeClr>
                  </a:solidFill>
                  <a:latin typeface="Raleway" panose="020B0503030101060003" pitchFamily="34" charset="0"/>
                </a:rPr>
                <a:t>Stewardship &amp; Governance</a:t>
              </a:r>
              <a:endParaRPr lang="en-GB" sz="800" dirty="0">
                <a:solidFill>
                  <a:schemeClr val="tx1">
                    <a:lumMod val="90000"/>
                    <a:lumOff val="10000"/>
                  </a:schemeClr>
                </a:solidFill>
                <a:latin typeface="Raleway" panose="020B0503030101060003" pitchFamily="34" charset="0"/>
              </a:endParaRPr>
            </a:p>
          </p:txBody>
        </p:sp>
        <p:pic>
          <p:nvPicPr>
            <p:cNvPr id="7" name="Graphic 6" descr="Care outline">
              <a:extLst>
                <a:ext uri="{FF2B5EF4-FFF2-40B4-BE49-F238E27FC236}">
                  <a16:creationId xmlns:a16="http://schemas.microsoft.com/office/drawing/2014/main" id="{576BACAF-8E6B-4F07-A269-5A64A296DD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2556" y="4316733"/>
              <a:ext cx="442446" cy="442446"/>
            </a:xfrm>
            <a:prstGeom prst="rect">
              <a:avLst/>
            </a:prstGeom>
          </p:spPr>
        </p:pic>
        <p:pic>
          <p:nvPicPr>
            <p:cNvPr id="8" name="Graphic 7" descr="Clipboard outline">
              <a:extLst>
                <a:ext uri="{FF2B5EF4-FFF2-40B4-BE49-F238E27FC236}">
                  <a16:creationId xmlns:a16="http://schemas.microsoft.com/office/drawing/2014/main" id="{80B2ADF2-58B2-4980-AC07-714B7E0629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8613" y="5266065"/>
              <a:ext cx="442446" cy="442446"/>
            </a:xfrm>
            <a:prstGeom prst="rect">
              <a:avLst/>
            </a:prstGeom>
          </p:spPr>
        </p:pic>
      </p:grpSp>
    </p:spTree>
    <p:extLst>
      <p:ext uri="{BB962C8B-B14F-4D97-AF65-F5344CB8AC3E}">
        <p14:creationId xmlns:p14="http://schemas.microsoft.com/office/powerpoint/2010/main" val="2836144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0836-C919-479E-8209-4F2FCA1426A1}"/>
              </a:ext>
            </a:extLst>
          </p:cNvPr>
          <p:cNvSpPr>
            <a:spLocks noGrp="1"/>
          </p:cNvSpPr>
          <p:nvPr>
            <p:ph type="title"/>
          </p:nvPr>
        </p:nvSpPr>
        <p:spPr>
          <a:xfrm>
            <a:off x="4475626" y="178721"/>
            <a:ext cx="5084121" cy="1325563"/>
          </a:xfrm>
        </p:spPr>
        <p:txBody>
          <a:bodyPr>
            <a:noAutofit/>
          </a:bodyPr>
          <a:lstStyle/>
          <a:p>
            <a:r>
              <a:rPr lang="en-GB" sz="3200" dirty="0"/>
              <a:t>End Result: Project Charter (from PMI, 2017) also called a Project Initiation Document (PID)</a:t>
            </a:r>
          </a:p>
        </p:txBody>
      </p:sp>
      <p:sp>
        <p:nvSpPr>
          <p:cNvPr id="3" name="Content Placeholder 2">
            <a:extLst>
              <a:ext uri="{FF2B5EF4-FFF2-40B4-BE49-F238E27FC236}">
                <a16:creationId xmlns:a16="http://schemas.microsoft.com/office/drawing/2014/main" id="{7F224BD6-A742-4356-AC49-35B215C3BAC7}"/>
              </a:ext>
            </a:extLst>
          </p:cNvPr>
          <p:cNvSpPr>
            <a:spLocks noGrp="1"/>
          </p:cNvSpPr>
          <p:nvPr>
            <p:ph idx="1"/>
          </p:nvPr>
        </p:nvSpPr>
        <p:spPr>
          <a:xfrm>
            <a:off x="838201" y="1937982"/>
            <a:ext cx="6772700" cy="4972333"/>
          </a:xfrm>
        </p:spPr>
        <p:txBody>
          <a:bodyPr>
            <a:normAutofit lnSpcReduction="10000"/>
          </a:bodyPr>
          <a:lstStyle/>
          <a:p>
            <a:pPr marL="0" indent="0">
              <a:lnSpc>
                <a:spcPct val="120000"/>
              </a:lnSpc>
              <a:spcBef>
                <a:spcPts val="0"/>
              </a:spcBef>
              <a:spcAft>
                <a:spcPts val="200"/>
              </a:spcAft>
              <a:buNone/>
            </a:pPr>
            <a:r>
              <a:rPr lang="en-GB" sz="1600" b="1" dirty="0"/>
              <a:t>Contents of a Project Charter:</a:t>
            </a:r>
          </a:p>
          <a:p>
            <a:pPr>
              <a:lnSpc>
                <a:spcPct val="120000"/>
              </a:lnSpc>
              <a:spcBef>
                <a:spcPts val="0"/>
              </a:spcBef>
              <a:spcAft>
                <a:spcPts val="200"/>
              </a:spcAft>
            </a:pPr>
            <a:r>
              <a:rPr lang="en-GB" sz="1600" dirty="0"/>
              <a:t>Project Purpose</a:t>
            </a:r>
          </a:p>
          <a:p>
            <a:pPr>
              <a:lnSpc>
                <a:spcPct val="120000"/>
              </a:lnSpc>
              <a:spcBef>
                <a:spcPts val="0"/>
              </a:spcBef>
              <a:spcAft>
                <a:spcPts val="200"/>
              </a:spcAft>
            </a:pPr>
            <a:r>
              <a:rPr lang="en-GB" sz="1600" dirty="0"/>
              <a:t>Measurable project objectives and related success criteria</a:t>
            </a:r>
          </a:p>
          <a:p>
            <a:pPr>
              <a:lnSpc>
                <a:spcPct val="120000"/>
              </a:lnSpc>
              <a:spcBef>
                <a:spcPts val="0"/>
              </a:spcBef>
              <a:spcAft>
                <a:spcPts val="200"/>
              </a:spcAft>
            </a:pPr>
            <a:r>
              <a:rPr lang="en-GB" sz="1600" dirty="0"/>
              <a:t>High-level requirements</a:t>
            </a:r>
          </a:p>
          <a:p>
            <a:pPr>
              <a:lnSpc>
                <a:spcPct val="120000"/>
              </a:lnSpc>
              <a:spcBef>
                <a:spcPts val="0"/>
              </a:spcBef>
              <a:spcAft>
                <a:spcPts val="200"/>
              </a:spcAft>
            </a:pPr>
            <a:r>
              <a:rPr lang="en-GB" sz="1600" dirty="0"/>
              <a:t>High-level project description, boundaries and key deliverables</a:t>
            </a:r>
          </a:p>
          <a:p>
            <a:pPr>
              <a:lnSpc>
                <a:spcPct val="120000"/>
              </a:lnSpc>
              <a:spcBef>
                <a:spcPts val="0"/>
              </a:spcBef>
              <a:spcAft>
                <a:spcPts val="200"/>
              </a:spcAft>
            </a:pPr>
            <a:r>
              <a:rPr lang="en-GB" sz="1600" dirty="0"/>
              <a:t>Overall project risk</a:t>
            </a:r>
          </a:p>
          <a:p>
            <a:pPr>
              <a:lnSpc>
                <a:spcPct val="120000"/>
              </a:lnSpc>
              <a:spcBef>
                <a:spcPts val="0"/>
              </a:spcBef>
              <a:spcAft>
                <a:spcPts val="200"/>
              </a:spcAft>
            </a:pPr>
            <a:r>
              <a:rPr lang="en-GB" sz="1600" dirty="0"/>
              <a:t>Summary milestone schedule</a:t>
            </a:r>
          </a:p>
          <a:p>
            <a:pPr>
              <a:lnSpc>
                <a:spcPct val="120000"/>
              </a:lnSpc>
              <a:spcBef>
                <a:spcPts val="0"/>
              </a:spcBef>
              <a:spcAft>
                <a:spcPts val="200"/>
              </a:spcAft>
            </a:pPr>
            <a:r>
              <a:rPr lang="en-GB" sz="1600" dirty="0"/>
              <a:t>Preapproved financial resources</a:t>
            </a:r>
          </a:p>
          <a:p>
            <a:pPr>
              <a:lnSpc>
                <a:spcPct val="120000"/>
              </a:lnSpc>
              <a:spcBef>
                <a:spcPts val="0"/>
              </a:spcBef>
              <a:spcAft>
                <a:spcPts val="200"/>
              </a:spcAft>
            </a:pPr>
            <a:r>
              <a:rPr lang="en-GB" sz="1600" dirty="0"/>
              <a:t>Key stakeholder list</a:t>
            </a:r>
          </a:p>
          <a:p>
            <a:pPr>
              <a:lnSpc>
                <a:spcPct val="120000"/>
              </a:lnSpc>
              <a:spcBef>
                <a:spcPts val="0"/>
              </a:spcBef>
              <a:spcAft>
                <a:spcPts val="200"/>
              </a:spcAft>
            </a:pPr>
            <a:r>
              <a:rPr lang="en-GB" sz="1600" dirty="0"/>
              <a:t>Project approval requirements (what constitutes success, who decides the project is successful, who signs off o the project</a:t>
            </a:r>
          </a:p>
          <a:p>
            <a:pPr>
              <a:lnSpc>
                <a:spcPct val="120000"/>
              </a:lnSpc>
              <a:spcBef>
                <a:spcPts val="0"/>
              </a:spcBef>
              <a:spcAft>
                <a:spcPts val="200"/>
              </a:spcAft>
            </a:pPr>
            <a:r>
              <a:rPr lang="en-GB" sz="1600" dirty="0"/>
              <a:t>Project exit criteria (i.e.. What are the conditions to be met In order to close or to cancel the project or phase)</a:t>
            </a:r>
          </a:p>
          <a:p>
            <a:pPr>
              <a:lnSpc>
                <a:spcPct val="120000"/>
              </a:lnSpc>
              <a:spcBef>
                <a:spcPts val="0"/>
              </a:spcBef>
              <a:spcAft>
                <a:spcPts val="200"/>
              </a:spcAft>
            </a:pPr>
            <a:r>
              <a:rPr lang="en-GB" sz="1600" dirty="0"/>
              <a:t>Assigned project management, responsibility, and authority level</a:t>
            </a:r>
          </a:p>
          <a:p>
            <a:pPr>
              <a:lnSpc>
                <a:spcPct val="120000"/>
              </a:lnSpc>
              <a:spcBef>
                <a:spcPts val="0"/>
              </a:spcBef>
              <a:spcAft>
                <a:spcPts val="200"/>
              </a:spcAft>
            </a:pPr>
            <a:r>
              <a:rPr lang="en-GB" sz="1600" dirty="0"/>
              <a:t>Name and authority of the sponsor or other person(s) authorising the project charter</a:t>
            </a:r>
          </a:p>
          <a:p>
            <a:pPr marL="0" indent="0">
              <a:lnSpc>
                <a:spcPct val="120000"/>
              </a:lnSpc>
              <a:spcBef>
                <a:spcPts val="0"/>
              </a:spcBef>
              <a:spcAft>
                <a:spcPts val="200"/>
              </a:spcAft>
              <a:buNone/>
            </a:pPr>
            <a:endParaRPr lang="en-GB" sz="1600" dirty="0"/>
          </a:p>
        </p:txBody>
      </p:sp>
      <p:sp>
        <p:nvSpPr>
          <p:cNvPr id="4" name="Right Bracket 3">
            <a:extLst>
              <a:ext uri="{FF2B5EF4-FFF2-40B4-BE49-F238E27FC236}">
                <a16:creationId xmlns:a16="http://schemas.microsoft.com/office/drawing/2014/main" id="{C59E31FE-637A-468F-861A-8682A2F86D4E}"/>
              </a:ext>
              <a:ext uri="{C183D7F6-B498-43B3-948B-1728B52AA6E4}">
                <adec:decorative xmlns:adec="http://schemas.microsoft.com/office/drawing/2017/decorative" val="1"/>
              </a:ext>
            </a:extLst>
          </p:cNvPr>
          <p:cNvSpPr/>
          <p:nvPr/>
        </p:nvSpPr>
        <p:spPr>
          <a:xfrm>
            <a:off x="7557446" y="2347415"/>
            <a:ext cx="245092" cy="1037885"/>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5" name="TextBox 4">
            <a:extLst>
              <a:ext uri="{FF2B5EF4-FFF2-40B4-BE49-F238E27FC236}">
                <a16:creationId xmlns:a16="http://schemas.microsoft.com/office/drawing/2014/main" id="{AF2CEAAD-2D6E-419C-9295-56DAA60F7FDC}"/>
              </a:ext>
            </a:extLst>
          </p:cNvPr>
          <p:cNvSpPr txBox="1"/>
          <p:nvPr/>
        </p:nvSpPr>
        <p:spPr>
          <a:xfrm>
            <a:off x="7802538" y="2520624"/>
            <a:ext cx="3958135" cy="646331"/>
          </a:xfrm>
          <a:prstGeom prst="rect">
            <a:avLst/>
          </a:prstGeom>
          <a:noFill/>
        </p:spPr>
        <p:txBody>
          <a:bodyPr wrap="none" rtlCol="0">
            <a:spAutoFit/>
          </a:bodyPr>
          <a:lstStyle/>
          <a:p>
            <a:r>
              <a:rPr lang="en-GB" b="1" dirty="0">
                <a:solidFill>
                  <a:srgbClr val="0070C0"/>
                </a:solidFill>
                <a:latin typeface="Raleway" panose="020B0503030101060003" pitchFamily="34" charset="0"/>
              </a:rPr>
              <a:t>What?</a:t>
            </a:r>
          </a:p>
          <a:p>
            <a:r>
              <a:rPr lang="en-GB" b="1" dirty="0">
                <a:solidFill>
                  <a:srgbClr val="0070C0"/>
                </a:solidFill>
                <a:latin typeface="Raleway" panose="020B0503030101060003" pitchFamily="34" charset="0"/>
              </a:rPr>
              <a:t>Purpose, objectives, requirements</a:t>
            </a:r>
          </a:p>
        </p:txBody>
      </p:sp>
      <p:sp>
        <p:nvSpPr>
          <p:cNvPr id="6" name="TextBox 5">
            <a:extLst>
              <a:ext uri="{FF2B5EF4-FFF2-40B4-BE49-F238E27FC236}">
                <a16:creationId xmlns:a16="http://schemas.microsoft.com/office/drawing/2014/main" id="{A12BD3DF-7C67-4DCE-9AD9-A9326E4E2F45}"/>
              </a:ext>
            </a:extLst>
          </p:cNvPr>
          <p:cNvSpPr txBox="1"/>
          <p:nvPr/>
        </p:nvSpPr>
        <p:spPr>
          <a:xfrm>
            <a:off x="7876302" y="3397439"/>
            <a:ext cx="756938" cy="369332"/>
          </a:xfrm>
          <a:prstGeom prst="rect">
            <a:avLst/>
          </a:prstGeom>
          <a:noFill/>
        </p:spPr>
        <p:txBody>
          <a:bodyPr wrap="none" rtlCol="0">
            <a:spAutoFit/>
          </a:bodyPr>
          <a:lstStyle/>
          <a:p>
            <a:r>
              <a:rPr lang="en-GB" b="1" dirty="0">
                <a:solidFill>
                  <a:srgbClr val="0070C0"/>
                </a:solidFill>
                <a:latin typeface="Raleway" panose="020B0503030101060003" pitchFamily="34" charset="0"/>
              </a:rPr>
              <a:t>Risks</a:t>
            </a:r>
          </a:p>
        </p:txBody>
      </p:sp>
      <p:sp>
        <p:nvSpPr>
          <p:cNvPr id="7" name="Right Bracket 6">
            <a:extLst>
              <a:ext uri="{FF2B5EF4-FFF2-40B4-BE49-F238E27FC236}">
                <a16:creationId xmlns:a16="http://schemas.microsoft.com/office/drawing/2014/main" id="{308B9575-45C0-40B1-9347-5128B32E9AE7}"/>
              </a:ext>
              <a:ext uri="{C183D7F6-B498-43B3-948B-1728B52AA6E4}">
                <adec:decorative xmlns:adec="http://schemas.microsoft.com/office/drawing/2017/decorative" val="1"/>
              </a:ext>
            </a:extLst>
          </p:cNvPr>
          <p:cNvSpPr/>
          <p:nvPr/>
        </p:nvSpPr>
        <p:spPr>
          <a:xfrm>
            <a:off x="7584174" y="3766770"/>
            <a:ext cx="292128" cy="445839"/>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C0B384F7-7B91-4ACB-A3F9-FCB5CAF7436A}"/>
              </a:ext>
            </a:extLst>
          </p:cNvPr>
          <p:cNvSpPr txBox="1"/>
          <p:nvPr/>
        </p:nvSpPr>
        <p:spPr>
          <a:xfrm>
            <a:off x="7876302" y="3819346"/>
            <a:ext cx="2642070" cy="369332"/>
          </a:xfrm>
          <a:prstGeom prst="rect">
            <a:avLst/>
          </a:prstGeom>
          <a:noFill/>
        </p:spPr>
        <p:txBody>
          <a:bodyPr wrap="none" rtlCol="0">
            <a:spAutoFit/>
          </a:bodyPr>
          <a:lstStyle/>
          <a:p>
            <a:r>
              <a:rPr lang="en-GB" b="1" dirty="0">
                <a:solidFill>
                  <a:srgbClr val="0070C0"/>
                </a:solidFill>
                <a:latin typeface="Raleway" panose="020B0503030101060003" pitchFamily="34" charset="0"/>
              </a:rPr>
              <a:t>Timing and Resources</a:t>
            </a:r>
          </a:p>
        </p:txBody>
      </p:sp>
      <p:sp>
        <p:nvSpPr>
          <p:cNvPr id="9" name="TextBox 8">
            <a:extLst>
              <a:ext uri="{FF2B5EF4-FFF2-40B4-BE49-F238E27FC236}">
                <a16:creationId xmlns:a16="http://schemas.microsoft.com/office/drawing/2014/main" id="{27DCBD6C-6A39-4F2A-9CFD-2387CB1A35C2}"/>
              </a:ext>
            </a:extLst>
          </p:cNvPr>
          <p:cNvSpPr txBox="1"/>
          <p:nvPr/>
        </p:nvSpPr>
        <p:spPr>
          <a:xfrm>
            <a:off x="7876302" y="4254992"/>
            <a:ext cx="1657826" cy="369332"/>
          </a:xfrm>
          <a:prstGeom prst="rect">
            <a:avLst/>
          </a:prstGeom>
          <a:noFill/>
        </p:spPr>
        <p:txBody>
          <a:bodyPr wrap="none" rtlCol="0">
            <a:spAutoFit/>
          </a:bodyPr>
          <a:lstStyle/>
          <a:p>
            <a:r>
              <a:rPr lang="en-GB" b="1" dirty="0">
                <a:solidFill>
                  <a:srgbClr val="0070C0"/>
                </a:solidFill>
                <a:latin typeface="Raleway" panose="020B0503030101060003" pitchFamily="34" charset="0"/>
              </a:rPr>
              <a:t>Stakeholders</a:t>
            </a:r>
          </a:p>
        </p:txBody>
      </p:sp>
      <p:sp>
        <p:nvSpPr>
          <p:cNvPr id="10" name="Right Bracket 9">
            <a:extLst>
              <a:ext uri="{FF2B5EF4-FFF2-40B4-BE49-F238E27FC236}">
                <a16:creationId xmlns:a16="http://schemas.microsoft.com/office/drawing/2014/main" id="{9DFF5BE8-28B1-4F32-A4F0-BF0F61BD87CB}"/>
              </a:ext>
              <a:ext uri="{C183D7F6-B498-43B3-948B-1728B52AA6E4}">
                <adec:decorative xmlns:adec="http://schemas.microsoft.com/office/drawing/2017/decorative" val="1"/>
              </a:ext>
            </a:extLst>
          </p:cNvPr>
          <p:cNvSpPr/>
          <p:nvPr/>
        </p:nvSpPr>
        <p:spPr>
          <a:xfrm>
            <a:off x="7557446" y="4654433"/>
            <a:ext cx="218364" cy="1855549"/>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F7797C51-CC24-45C7-9938-83628860AAFA}"/>
              </a:ext>
            </a:extLst>
          </p:cNvPr>
          <p:cNvSpPr txBox="1"/>
          <p:nvPr/>
        </p:nvSpPr>
        <p:spPr>
          <a:xfrm>
            <a:off x="7876302" y="5291874"/>
            <a:ext cx="1657826" cy="646331"/>
          </a:xfrm>
          <a:prstGeom prst="rect">
            <a:avLst/>
          </a:prstGeom>
          <a:noFill/>
        </p:spPr>
        <p:txBody>
          <a:bodyPr wrap="square" rtlCol="0">
            <a:spAutoFit/>
          </a:bodyPr>
          <a:lstStyle/>
          <a:p>
            <a:r>
              <a:rPr lang="en-GB" b="1" dirty="0">
                <a:solidFill>
                  <a:srgbClr val="0070C0"/>
                </a:solidFill>
                <a:latin typeface="Raleway" panose="020B0503030101060003" pitchFamily="34" charset="0"/>
              </a:rPr>
              <a:t>Approval and authority</a:t>
            </a:r>
          </a:p>
        </p:txBody>
      </p:sp>
      <p:grpSp>
        <p:nvGrpSpPr>
          <p:cNvPr id="48" name="Group 47" descr="Project Start Up, Integrated Planning, Managing Deployment, and Monitoring &amp; controlling processes and Project Close">
            <a:extLst>
              <a:ext uri="{FF2B5EF4-FFF2-40B4-BE49-F238E27FC236}">
                <a16:creationId xmlns:a16="http://schemas.microsoft.com/office/drawing/2014/main" id="{148FAF5B-892F-46C8-8471-0AE79E227F1D}"/>
              </a:ext>
            </a:extLst>
          </p:cNvPr>
          <p:cNvGrpSpPr/>
          <p:nvPr/>
        </p:nvGrpSpPr>
        <p:grpSpPr>
          <a:xfrm>
            <a:off x="1650639" y="36711"/>
            <a:ext cx="2930892" cy="1540080"/>
            <a:chOff x="1243378" y="2216740"/>
            <a:chExt cx="4802329" cy="2335351"/>
          </a:xfrm>
        </p:grpSpPr>
        <p:pic>
          <p:nvPicPr>
            <p:cNvPr id="49" name="Picture 48" descr="Project">
              <a:extLst>
                <a:ext uri="{FF2B5EF4-FFF2-40B4-BE49-F238E27FC236}">
                  <a16:creationId xmlns:a16="http://schemas.microsoft.com/office/drawing/2014/main" id="{A49A8709-DEE4-46E0-8DD1-F886DFD4CB85}"/>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50" name="Group 49" descr="Planning Processes">
              <a:extLst>
                <a:ext uri="{FF2B5EF4-FFF2-40B4-BE49-F238E27FC236}">
                  <a16:creationId xmlns:a16="http://schemas.microsoft.com/office/drawing/2014/main" id="{13B398EC-EC88-4E7C-9498-12FD2D428C17}"/>
                </a:ext>
              </a:extLst>
            </p:cNvPr>
            <p:cNvGrpSpPr/>
            <p:nvPr/>
          </p:nvGrpSpPr>
          <p:grpSpPr>
            <a:xfrm>
              <a:off x="2851772" y="2646872"/>
              <a:ext cx="1854261" cy="1001136"/>
              <a:chOff x="5187376" y="2352226"/>
              <a:chExt cx="3187962" cy="2335441"/>
            </a:xfrm>
          </p:grpSpPr>
          <p:pic>
            <p:nvPicPr>
              <p:cNvPr id="61" name="Picture 60">
                <a:extLst>
                  <a:ext uri="{FF2B5EF4-FFF2-40B4-BE49-F238E27FC236}">
                    <a16:creationId xmlns:a16="http://schemas.microsoft.com/office/drawing/2014/main" id="{81D1D9CA-5960-4AA7-9F84-909061EF9D2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62" name="TextBox 61">
                <a:extLst>
                  <a:ext uri="{FF2B5EF4-FFF2-40B4-BE49-F238E27FC236}">
                    <a16:creationId xmlns:a16="http://schemas.microsoft.com/office/drawing/2014/main" id="{B0E23157-5B29-4EAD-8C17-F05B692E3D21}"/>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51" name="Group 50" descr="Executing Processes">
              <a:extLst>
                <a:ext uri="{FF2B5EF4-FFF2-40B4-BE49-F238E27FC236}">
                  <a16:creationId xmlns:a16="http://schemas.microsoft.com/office/drawing/2014/main" id="{43647633-1ABF-4AC5-95EB-36693B36D540}"/>
                </a:ext>
              </a:extLst>
            </p:cNvPr>
            <p:cNvGrpSpPr/>
            <p:nvPr/>
          </p:nvGrpSpPr>
          <p:grpSpPr>
            <a:xfrm>
              <a:off x="2814937" y="3476111"/>
              <a:ext cx="1715084" cy="1000265"/>
              <a:chOff x="4963006" y="4239445"/>
              <a:chExt cx="2948680" cy="2333415"/>
            </a:xfrm>
          </p:grpSpPr>
          <p:pic>
            <p:nvPicPr>
              <p:cNvPr id="59" name="Picture 58">
                <a:extLst>
                  <a:ext uri="{FF2B5EF4-FFF2-40B4-BE49-F238E27FC236}">
                    <a16:creationId xmlns:a16="http://schemas.microsoft.com/office/drawing/2014/main" id="{894F77AF-8F89-4C81-98CD-D38BF7A4652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60" name="TextBox 59">
                <a:extLst>
                  <a:ext uri="{FF2B5EF4-FFF2-40B4-BE49-F238E27FC236}">
                    <a16:creationId xmlns:a16="http://schemas.microsoft.com/office/drawing/2014/main" id="{1022134B-88BC-4771-A969-0E0759388CD7}"/>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52" name="Group 51" descr="Initiating Processes">
              <a:extLst>
                <a:ext uri="{FF2B5EF4-FFF2-40B4-BE49-F238E27FC236}">
                  <a16:creationId xmlns:a16="http://schemas.microsoft.com/office/drawing/2014/main" id="{BA60D16E-80C6-4ACD-B92A-F590D59848FC}"/>
                </a:ext>
              </a:extLst>
            </p:cNvPr>
            <p:cNvGrpSpPr/>
            <p:nvPr/>
          </p:nvGrpSpPr>
          <p:grpSpPr>
            <a:xfrm>
              <a:off x="1243378" y="2793164"/>
              <a:ext cx="1608395" cy="1116660"/>
              <a:chOff x="2480216" y="2727861"/>
              <a:chExt cx="2765254" cy="2604929"/>
            </a:xfrm>
          </p:grpSpPr>
          <p:sp>
            <p:nvSpPr>
              <p:cNvPr id="57" name="Arrow: Right 56">
                <a:extLst>
                  <a:ext uri="{FF2B5EF4-FFF2-40B4-BE49-F238E27FC236}">
                    <a16:creationId xmlns:a16="http://schemas.microsoft.com/office/drawing/2014/main" id="{7D4638E0-15EC-4060-9483-D5C736296D1F}"/>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8" name="TextBox 57">
                <a:extLst>
                  <a:ext uri="{FF2B5EF4-FFF2-40B4-BE49-F238E27FC236}">
                    <a16:creationId xmlns:a16="http://schemas.microsoft.com/office/drawing/2014/main" id="{217F106A-8E80-48F4-939E-8DCBEA6C1D8A}"/>
                  </a:ext>
                </a:extLst>
              </p:cNvPr>
              <p:cNvSpPr txBox="1"/>
              <p:nvPr/>
            </p:nvSpPr>
            <p:spPr>
              <a:xfrm>
                <a:off x="2480216" y="3302925"/>
                <a:ext cx="2308605" cy="1415350"/>
              </a:xfrm>
              <a:prstGeom prst="rect">
                <a:avLst/>
              </a:prstGeom>
              <a:noFill/>
            </p:spPr>
            <p:txBody>
              <a:bodyPr wrap="square" rtlCol="0">
                <a:spAutoFit/>
              </a:bodyPr>
              <a:lstStyle/>
              <a:p>
                <a:pPr algn="ctr"/>
                <a:r>
                  <a:rPr lang="en-GB" sz="1000" b="1" dirty="0">
                    <a:solidFill>
                      <a:srgbClr val="FFFFFF"/>
                    </a:solidFill>
                    <a:latin typeface="Raleway" panose="020B0503030101060003" pitchFamily="34" charset="0"/>
                  </a:rPr>
                  <a:t>Project Start Up</a:t>
                </a:r>
              </a:p>
            </p:txBody>
          </p:sp>
        </p:grpSp>
        <p:grpSp>
          <p:nvGrpSpPr>
            <p:cNvPr id="53" name="Group 52" descr="Closing processes">
              <a:extLst>
                <a:ext uri="{FF2B5EF4-FFF2-40B4-BE49-F238E27FC236}">
                  <a16:creationId xmlns:a16="http://schemas.microsoft.com/office/drawing/2014/main" id="{408EF21C-D60E-4AB6-8E38-F4B4DBB165EC}"/>
                </a:ext>
              </a:extLst>
            </p:cNvPr>
            <p:cNvGrpSpPr/>
            <p:nvPr/>
          </p:nvGrpSpPr>
          <p:grpSpPr>
            <a:xfrm>
              <a:off x="4675670" y="3026334"/>
              <a:ext cx="1370037" cy="764356"/>
              <a:chOff x="8179688" y="3214453"/>
              <a:chExt cx="2355448" cy="1783080"/>
            </a:xfrm>
          </p:grpSpPr>
          <p:sp>
            <p:nvSpPr>
              <p:cNvPr id="55" name="Arrow: Right 54" descr="Closing processes">
                <a:extLst>
                  <a:ext uri="{FF2B5EF4-FFF2-40B4-BE49-F238E27FC236}">
                    <a16:creationId xmlns:a16="http://schemas.microsoft.com/office/drawing/2014/main" id="{79710811-77DB-410D-A8BA-A5627D66C949}"/>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6" name="TextBox 55" descr="Closing processes">
                <a:extLst>
                  <a:ext uri="{FF2B5EF4-FFF2-40B4-BE49-F238E27FC236}">
                    <a16:creationId xmlns:a16="http://schemas.microsoft.com/office/drawing/2014/main" id="{22AB2D07-C4F4-498D-A4CD-C53E9C998FC1}"/>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54" name="TextBox 53">
              <a:extLst>
                <a:ext uri="{FF2B5EF4-FFF2-40B4-BE49-F238E27FC236}">
                  <a16:creationId xmlns:a16="http://schemas.microsoft.com/office/drawing/2014/main" id="{5311DA79-F1DC-41A0-A546-C7FE53F2634A}"/>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Tree>
    <p:extLst>
      <p:ext uri="{BB962C8B-B14F-4D97-AF65-F5344CB8AC3E}">
        <p14:creationId xmlns:p14="http://schemas.microsoft.com/office/powerpoint/2010/main" val="33107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94E8-E920-4B04-AF9E-72662171A39C}"/>
              </a:ext>
            </a:extLst>
          </p:cNvPr>
          <p:cNvSpPr>
            <a:spLocks noGrp="1"/>
          </p:cNvSpPr>
          <p:nvPr>
            <p:ph type="title"/>
          </p:nvPr>
        </p:nvSpPr>
        <p:spPr>
          <a:xfrm>
            <a:off x="5482921" y="-88540"/>
            <a:ext cx="2734933" cy="1325563"/>
          </a:xfrm>
        </p:spPr>
        <p:txBody>
          <a:bodyPr/>
          <a:lstStyle/>
          <a:p>
            <a:r>
              <a:rPr lang="en-GB" dirty="0"/>
              <a:t>Example</a:t>
            </a:r>
          </a:p>
        </p:txBody>
      </p:sp>
      <p:sp>
        <p:nvSpPr>
          <p:cNvPr id="3" name="Content Placeholder 2">
            <a:extLst>
              <a:ext uri="{FF2B5EF4-FFF2-40B4-BE49-F238E27FC236}">
                <a16:creationId xmlns:a16="http://schemas.microsoft.com/office/drawing/2014/main" id="{5FFA03FB-2D8C-4D8F-AB03-665F6F0F0D58}"/>
              </a:ext>
            </a:extLst>
          </p:cNvPr>
          <p:cNvSpPr>
            <a:spLocks noGrp="1"/>
          </p:cNvSpPr>
          <p:nvPr>
            <p:ph idx="1"/>
          </p:nvPr>
        </p:nvSpPr>
        <p:spPr>
          <a:xfrm>
            <a:off x="378725" y="2123769"/>
            <a:ext cx="3424451" cy="4351338"/>
          </a:xfrm>
        </p:spPr>
        <p:txBody>
          <a:bodyPr/>
          <a:lstStyle/>
          <a:p>
            <a:r>
              <a:rPr lang="en-GB" dirty="0"/>
              <a:t>Different companies will have their own format for the document for you to follow</a:t>
            </a:r>
          </a:p>
        </p:txBody>
      </p:sp>
      <p:pic>
        <p:nvPicPr>
          <p:cNvPr id="5" name="Picture 4" descr="Project Charter Example">
            <a:extLst>
              <a:ext uri="{FF2B5EF4-FFF2-40B4-BE49-F238E27FC236}">
                <a16:creationId xmlns:a16="http://schemas.microsoft.com/office/drawing/2014/main" id="{FBBEB51B-50CF-44B5-8E77-16A6460F4C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9634" y="990999"/>
            <a:ext cx="3981532" cy="5692429"/>
          </a:xfrm>
          <a:prstGeom prst="rect">
            <a:avLst/>
          </a:prstGeom>
        </p:spPr>
      </p:pic>
      <p:grpSp>
        <p:nvGrpSpPr>
          <p:cNvPr id="42" name="Group 41" descr="Project Start Up, Integrated Planning, Managing Deployment, and Monitoring &amp; controlling processes and Project Close">
            <a:extLst>
              <a:ext uri="{FF2B5EF4-FFF2-40B4-BE49-F238E27FC236}">
                <a16:creationId xmlns:a16="http://schemas.microsoft.com/office/drawing/2014/main" id="{B6A95250-6085-42FE-9E62-F0C1AA763D5C}"/>
              </a:ext>
            </a:extLst>
          </p:cNvPr>
          <p:cNvGrpSpPr/>
          <p:nvPr/>
        </p:nvGrpSpPr>
        <p:grpSpPr>
          <a:xfrm>
            <a:off x="1650639" y="36711"/>
            <a:ext cx="2930892" cy="1540080"/>
            <a:chOff x="1243378" y="2216740"/>
            <a:chExt cx="4802329" cy="2335351"/>
          </a:xfrm>
        </p:grpSpPr>
        <p:pic>
          <p:nvPicPr>
            <p:cNvPr id="43" name="Picture 42" descr="Project">
              <a:extLst>
                <a:ext uri="{FF2B5EF4-FFF2-40B4-BE49-F238E27FC236}">
                  <a16:creationId xmlns:a16="http://schemas.microsoft.com/office/drawing/2014/main" id="{B3AE972F-E187-4ADF-A6DF-DF50516F7A0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44" name="Group 43" descr="Planning Processes">
              <a:extLst>
                <a:ext uri="{FF2B5EF4-FFF2-40B4-BE49-F238E27FC236}">
                  <a16:creationId xmlns:a16="http://schemas.microsoft.com/office/drawing/2014/main" id="{4831FBC7-B83D-4BE4-9A58-726C38586BAB}"/>
                </a:ext>
              </a:extLst>
            </p:cNvPr>
            <p:cNvGrpSpPr/>
            <p:nvPr/>
          </p:nvGrpSpPr>
          <p:grpSpPr>
            <a:xfrm>
              <a:off x="2851772" y="2646872"/>
              <a:ext cx="1854261" cy="1001136"/>
              <a:chOff x="5187376" y="2352226"/>
              <a:chExt cx="3187962" cy="2335441"/>
            </a:xfrm>
          </p:grpSpPr>
          <p:pic>
            <p:nvPicPr>
              <p:cNvPr id="55" name="Picture 54">
                <a:extLst>
                  <a:ext uri="{FF2B5EF4-FFF2-40B4-BE49-F238E27FC236}">
                    <a16:creationId xmlns:a16="http://schemas.microsoft.com/office/drawing/2014/main" id="{42472EB0-6074-4C94-9917-82B0C03BFA2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56" name="TextBox 55">
                <a:extLst>
                  <a:ext uri="{FF2B5EF4-FFF2-40B4-BE49-F238E27FC236}">
                    <a16:creationId xmlns:a16="http://schemas.microsoft.com/office/drawing/2014/main" id="{59243051-8E1E-45CD-A8E4-123BFB58CEFA}"/>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45" name="Group 44" descr="Executing Processes">
              <a:extLst>
                <a:ext uri="{FF2B5EF4-FFF2-40B4-BE49-F238E27FC236}">
                  <a16:creationId xmlns:a16="http://schemas.microsoft.com/office/drawing/2014/main" id="{976250A1-BB3F-4C68-B6A5-3C4B4EF8EB0D}"/>
                </a:ext>
              </a:extLst>
            </p:cNvPr>
            <p:cNvGrpSpPr/>
            <p:nvPr/>
          </p:nvGrpSpPr>
          <p:grpSpPr>
            <a:xfrm>
              <a:off x="2814937" y="3476111"/>
              <a:ext cx="1715084" cy="1000265"/>
              <a:chOff x="4963006" y="4239445"/>
              <a:chExt cx="2948680" cy="2333415"/>
            </a:xfrm>
          </p:grpSpPr>
          <p:pic>
            <p:nvPicPr>
              <p:cNvPr id="53" name="Picture 52">
                <a:extLst>
                  <a:ext uri="{FF2B5EF4-FFF2-40B4-BE49-F238E27FC236}">
                    <a16:creationId xmlns:a16="http://schemas.microsoft.com/office/drawing/2014/main" id="{658E2DF1-D41B-4519-885F-948B97EE395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54" name="TextBox 53">
                <a:extLst>
                  <a:ext uri="{FF2B5EF4-FFF2-40B4-BE49-F238E27FC236}">
                    <a16:creationId xmlns:a16="http://schemas.microsoft.com/office/drawing/2014/main" id="{7CCD9B0C-A0FC-41A2-B85F-2F3D8CEC047D}"/>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46" name="Group 45" descr="Initiating Processes">
              <a:extLst>
                <a:ext uri="{FF2B5EF4-FFF2-40B4-BE49-F238E27FC236}">
                  <a16:creationId xmlns:a16="http://schemas.microsoft.com/office/drawing/2014/main" id="{3B5354C6-DF3E-4A7C-90F4-A95DB247B4BA}"/>
                </a:ext>
              </a:extLst>
            </p:cNvPr>
            <p:cNvGrpSpPr/>
            <p:nvPr/>
          </p:nvGrpSpPr>
          <p:grpSpPr>
            <a:xfrm>
              <a:off x="1243378" y="2793164"/>
              <a:ext cx="1608395" cy="1116660"/>
              <a:chOff x="2480216" y="2727861"/>
              <a:chExt cx="2765254" cy="2604929"/>
            </a:xfrm>
          </p:grpSpPr>
          <p:sp>
            <p:nvSpPr>
              <p:cNvPr id="51" name="Arrow: Right 50">
                <a:extLst>
                  <a:ext uri="{FF2B5EF4-FFF2-40B4-BE49-F238E27FC236}">
                    <a16:creationId xmlns:a16="http://schemas.microsoft.com/office/drawing/2014/main" id="{1760EEED-BE28-4607-8742-B87C97100EA5}"/>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2" name="TextBox 51">
                <a:extLst>
                  <a:ext uri="{FF2B5EF4-FFF2-40B4-BE49-F238E27FC236}">
                    <a16:creationId xmlns:a16="http://schemas.microsoft.com/office/drawing/2014/main" id="{8F60D34D-4C87-427D-A9BE-FC7A94EC3E62}"/>
                  </a:ext>
                </a:extLst>
              </p:cNvPr>
              <p:cNvSpPr txBox="1"/>
              <p:nvPr/>
            </p:nvSpPr>
            <p:spPr>
              <a:xfrm>
                <a:off x="2480216" y="3302925"/>
                <a:ext cx="2308605" cy="1415350"/>
              </a:xfrm>
              <a:prstGeom prst="rect">
                <a:avLst/>
              </a:prstGeom>
              <a:noFill/>
            </p:spPr>
            <p:txBody>
              <a:bodyPr wrap="square" rtlCol="0">
                <a:spAutoFit/>
              </a:bodyPr>
              <a:lstStyle/>
              <a:p>
                <a:pPr algn="ctr"/>
                <a:r>
                  <a:rPr lang="en-GB" sz="1000" b="1" dirty="0">
                    <a:solidFill>
                      <a:srgbClr val="FFFFFF"/>
                    </a:solidFill>
                    <a:latin typeface="Raleway" panose="020B0503030101060003" pitchFamily="34" charset="0"/>
                  </a:rPr>
                  <a:t>Project Start Up</a:t>
                </a:r>
              </a:p>
            </p:txBody>
          </p:sp>
        </p:grpSp>
        <p:grpSp>
          <p:nvGrpSpPr>
            <p:cNvPr id="47" name="Group 46" descr="Closing processes">
              <a:extLst>
                <a:ext uri="{FF2B5EF4-FFF2-40B4-BE49-F238E27FC236}">
                  <a16:creationId xmlns:a16="http://schemas.microsoft.com/office/drawing/2014/main" id="{DF39EAA2-325F-4A4B-9F10-82014FAADF04}"/>
                </a:ext>
              </a:extLst>
            </p:cNvPr>
            <p:cNvGrpSpPr/>
            <p:nvPr/>
          </p:nvGrpSpPr>
          <p:grpSpPr>
            <a:xfrm>
              <a:off x="4675670" y="3026334"/>
              <a:ext cx="1370037" cy="764356"/>
              <a:chOff x="8179688" y="3214453"/>
              <a:chExt cx="2355448" cy="1783080"/>
            </a:xfrm>
          </p:grpSpPr>
          <p:sp>
            <p:nvSpPr>
              <p:cNvPr id="49" name="Arrow: Right 48" descr="Closing processes">
                <a:extLst>
                  <a:ext uri="{FF2B5EF4-FFF2-40B4-BE49-F238E27FC236}">
                    <a16:creationId xmlns:a16="http://schemas.microsoft.com/office/drawing/2014/main" id="{78E9BEE4-C42F-4492-8B6B-5F736715E4AF}"/>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0" name="TextBox 49" descr="Closing processes">
                <a:extLst>
                  <a:ext uri="{FF2B5EF4-FFF2-40B4-BE49-F238E27FC236}">
                    <a16:creationId xmlns:a16="http://schemas.microsoft.com/office/drawing/2014/main" id="{B8922CAD-8A68-4F56-9879-4E5D7B20309A}"/>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48" name="TextBox 47">
              <a:extLst>
                <a:ext uri="{FF2B5EF4-FFF2-40B4-BE49-F238E27FC236}">
                  <a16:creationId xmlns:a16="http://schemas.microsoft.com/office/drawing/2014/main" id="{C60BB8EC-D402-4B68-B38B-D13806054085}"/>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Tree>
    <p:extLst>
      <p:ext uri="{BB962C8B-B14F-4D97-AF65-F5344CB8AC3E}">
        <p14:creationId xmlns:p14="http://schemas.microsoft.com/office/powerpoint/2010/main" val="351566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BB8D-9859-4C6B-8C06-678C1F54871D}"/>
              </a:ext>
            </a:extLst>
          </p:cNvPr>
          <p:cNvSpPr>
            <a:spLocks noGrp="1"/>
          </p:cNvSpPr>
          <p:nvPr>
            <p:ph type="title"/>
          </p:nvPr>
        </p:nvSpPr>
        <p:spPr>
          <a:xfrm>
            <a:off x="814040" y="42862"/>
            <a:ext cx="10560204" cy="1325563"/>
          </a:xfrm>
        </p:spPr>
        <p:txBody>
          <a:bodyPr>
            <a:noAutofit/>
          </a:bodyPr>
          <a:lstStyle/>
          <a:p>
            <a:r>
              <a:rPr lang="en-GB" sz="3200" dirty="0"/>
              <a:t>Project Governance and Internal Project Team </a:t>
            </a:r>
            <a:br>
              <a:rPr lang="en-GB" sz="3200" dirty="0"/>
            </a:br>
            <a:r>
              <a:rPr lang="en-GB" sz="1800" dirty="0"/>
              <a:t>(adapted from Maylor, 2017, pp. 62)</a:t>
            </a:r>
            <a:endParaRPr lang="en-GB" sz="3200" dirty="0"/>
          </a:p>
        </p:txBody>
      </p:sp>
      <p:graphicFrame>
        <p:nvGraphicFramePr>
          <p:cNvPr id="5" name="Table 4">
            <a:extLst>
              <a:ext uri="{FF2B5EF4-FFF2-40B4-BE49-F238E27FC236}">
                <a16:creationId xmlns:a16="http://schemas.microsoft.com/office/drawing/2014/main" id="{AE8F2FDA-6609-47DB-81FA-5CE545836467}"/>
              </a:ext>
            </a:extLst>
          </p:cNvPr>
          <p:cNvGraphicFramePr>
            <a:graphicFrameLocks noGrp="1"/>
          </p:cNvGraphicFramePr>
          <p:nvPr/>
        </p:nvGraphicFramePr>
        <p:xfrm>
          <a:off x="588668" y="1992676"/>
          <a:ext cx="8896563" cy="1611285"/>
        </p:xfrm>
        <a:graphic>
          <a:graphicData uri="http://schemas.openxmlformats.org/drawingml/2006/table">
            <a:tbl>
              <a:tblPr firstRow="1" bandRow="1">
                <a:tableStyleId>{00A15C55-8517-42AA-B614-E9B94910E393}</a:tableStyleId>
              </a:tblPr>
              <a:tblGrid>
                <a:gridCol w="2965521">
                  <a:extLst>
                    <a:ext uri="{9D8B030D-6E8A-4147-A177-3AD203B41FA5}">
                      <a16:colId xmlns:a16="http://schemas.microsoft.com/office/drawing/2014/main" val="20000"/>
                    </a:ext>
                  </a:extLst>
                </a:gridCol>
                <a:gridCol w="2965521">
                  <a:extLst>
                    <a:ext uri="{9D8B030D-6E8A-4147-A177-3AD203B41FA5}">
                      <a16:colId xmlns:a16="http://schemas.microsoft.com/office/drawing/2014/main" val="20001"/>
                    </a:ext>
                  </a:extLst>
                </a:gridCol>
                <a:gridCol w="2965521">
                  <a:extLst>
                    <a:ext uri="{9D8B030D-6E8A-4147-A177-3AD203B41FA5}">
                      <a16:colId xmlns:a16="http://schemas.microsoft.com/office/drawing/2014/main" val="20002"/>
                    </a:ext>
                  </a:extLst>
                </a:gridCol>
              </a:tblGrid>
              <a:tr h="641617">
                <a:tc>
                  <a:txBody>
                    <a:bodyPr/>
                    <a:lstStyle/>
                    <a:p>
                      <a:pPr algn="ctr">
                        <a:spcBef>
                          <a:spcPts val="200"/>
                        </a:spcBef>
                        <a:spcAft>
                          <a:spcPts val="200"/>
                        </a:spcAft>
                      </a:pPr>
                      <a:endParaRPr lang="en-GB" sz="1600" dirty="0">
                        <a:latin typeface="Raleway" panose="020B0503030101060003" pitchFamily="34" charset="0"/>
                      </a:endParaRPr>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1600" dirty="0">
                          <a:latin typeface="Raleway" panose="020B0503030101060003" pitchFamily="34" charset="0"/>
                        </a:rPr>
                        <a:t>PROJECT BOARD/PROJECT</a:t>
                      </a:r>
                      <a:r>
                        <a:rPr lang="en-GB" sz="1600" baseline="0" dirty="0">
                          <a:latin typeface="Raleway" panose="020B0503030101060003" pitchFamily="34" charset="0"/>
                        </a:rPr>
                        <a:t> STEERING GROUP</a:t>
                      </a:r>
                      <a:endParaRPr lang="en-GB" sz="1600" dirty="0">
                        <a:latin typeface="Raleway" panose="020B05030301010600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Bef>
                          <a:spcPts val="200"/>
                        </a:spcBef>
                        <a:spcAft>
                          <a:spcPts val="200"/>
                        </a:spcAft>
                      </a:pPr>
                      <a:endParaRPr lang="en-GB" sz="1600" dirty="0">
                        <a:latin typeface="Raleway" panose="020B0503030101060003"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451508">
                <a:tc>
                  <a:txBody>
                    <a:bodyPr/>
                    <a:lstStyle/>
                    <a:p>
                      <a:pPr algn="ctr">
                        <a:spcBef>
                          <a:spcPts val="200"/>
                        </a:spcBef>
                        <a:spcAft>
                          <a:spcPts val="200"/>
                        </a:spcAft>
                      </a:pPr>
                      <a:r>
                        <a:rPr lang="en-GB" sz="1600" b="1" dirty="0">
                          <a:latin typeface="Raleway" panose="020B0503030101060003" pitchFamily="34" charset="0"/>
                        </a:rPr>
                        <a:t>USER REPRESENTATIVE</a:t>
                      </a: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PROJECT SPONSOR</a:t>
                      </a:r>
                      <a:endParaRPr lang="en-GB" sz="1600" b="1" i="0" u="none" strike="noStrike" kern="1200" baseline="0" dirty="0">
                        <a:solidFill>
                          <a:schemeClr val="dk1"/>
                        </a:solidFill>
                        <a:latin typeface="Raleway" panose="020B0503030101060003" pitchFamily="34" charset="0"/>
                        <a:ea typeface="+mn-ea"/>
                        <a:cs typeface="+mn-cs"/>
                      </a:endParaRP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SUPPLIER REPRESENTATIVE</a:t>
                      </a:r>
                      <a:endParaRPr lang="en-GB" sz="1600" b="1" i="0" u="none" strike="noStrike" kern="1200" baseline="0" dirty="0">
                        <a:solidFill>
                          <a:schemeClr val="dk1"/>
                        </a:solidFill>
                        <a:latin typeface="Raleway" panose="020B0503030101060003" pitchFamily="34" charset="0"/>
                        <a:ea typeface="+mn-ea"/>
                        <a:cs typeface="+mn-cs"/>
                      </a:endParaRPr>
                    </a:p>
                  </a:txBody>
                  <a:tcPr/>
                </a:tc>
                <a:extLst>
                  <a:ext uri="{0D108BD9-81ED-4DB2-BD59-A6C34878D82A}">
                    <a16:rowId xmlns:a16="http://schemas.microsoft.com/office/drawing/2014/main" val="10001"/>
                  </a:ext>
                </a:extLst>
              </a:tr>
              <a:tr h="443840">
                <a:tc>
                  <a:txBody>
                    <a:bodyPr/>
                    <a:lstStyle/>
                    <a:p>
                      <a:pPr>
                        <a:spcBef>
                          <a:spcPts val="200"/>
                        </a:spcBef>
                        <a:spcAft>
                          <a:spcPts val="200"/>
                        </a:spcAft>
                      </a:pPr>
                      <a:r>
                        <a:rPr lang="en-GB" sz="1400" dirty="0">
                          <a:latin typeface="Raleway" panose="020B0503030101060003" pitchFamily="34" charset="0"/>
                        </a:rPr>
                        <a:t>Senior User</a:t>
                      </a:r>
                    </a:p>
                  </a:txBody>
                  <a:tcPr/>
                </a:tc>
                <a:tc>
                  <a:txBody>
                    <a:bodyPr/>
                    <a:lstStyle/>
                    <a:p>
                      <a:pPr rtl="0">
                        <a:spcBef>
                          <a:spcPts val="200"/>
                        </a:spcBef>
                        <a:spcAft>
                          <a:spcPts val="200"/>
                        </a:spcAft>
                      </a:pPr>
                      <a:r>
                        <a:rPr lang="en-GB" sz="1400" u="none" strike="noStrike" kern="1200" baseline="0" dirty="0">
                          <a:latin typeface="Raleway" panose="020B0503030101060003" pitchFamily="34" charset="0"/>
                        </a:rPr>
                        <a:t>Executive/Senior responsible Owner</a:t>
                      </a:r>
                    </a:p>
                  </a:txBody>
                  <a:tcPr/>
                </a:tc>
                <a:tc>
                  <a:txBody>
                    <a:bodyPr/>
                    <a:lstStyle/>
                    <a:p>
                      <a:pPr>
                        <a:spcBef>
                          <a:spcPts val="200"/>
                        </a:spcBef>
                        <a:spcAft>
                          <a:spcPts val="200"/>
                        </a:spcAft>
                      </a:pPr>
                      <a:r>
                        <a:rPr lang="en-GB" sz="1400" dirty="0">
                          <a:latin typeface="Raleway" panose="020B0503030101060003" pitchFamily="34" charset="0"/>
                        </a:rPr>
                        <a:t>Senior Supplier</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68BA3D0-8259-4DD9-A196-6ABD16C079D6}"/>
              </a:ext>
            </a:extLst>
          </p:cNvPr>
          <p:cNvGraphicFramePr>
            <a:graphicFrameLocks noGrp="1"/>
          </p:cNvGraphicFramePr>
          <p:nvPr/>
        </p:nvGraphicFramePr>
        <p:xfrm>
          <a:off x="68044" y="3715166"/>
          <a:ext cx="2133595" cy="1432560"/>
        </p:xfrm>
        <a:graphic>
          <a:graphicData uri="http://schemas.openxmlformats.org/drawingml/2006/table">
            <a:tbl>
              <a:tblPr firstRow="1" bandRow="1">
                <a:tableStyleId>{F5AB1C69-6EDB-4FF4-983F-18BD219EF322}</a:tableStyleId>
              </a:tblPr>
              <a:tblGrid>
                <a:gridCol w="2133595">
                  <a:extLst>
                    <a:ext uri="{9D8B030D-6E8A-4147-A177-3AD203B41FA5}">
                      <a16:colId xmlns:a16="http://schemas.microsoft.com/office/drawing/2014/main" val="20000"/>
                    </a:ext>
                  </a:extLst>
                </a:gridCol>
              </a:tblGrid>
              <a:tr h="370840">
                <a:tc>
                  <a:txBody>
                    <a:bodyPr/>
                    <a:lstStyle/>
                    <a:p>
                      <a:pPr algn="ctr"/>
                      <a:r>
                        <a:rPr lang="en-GB" dirty="0">
                          <a:solidFill>
                            <a:srgbClr val="FFFFFF"/>
                          </a:solidFill>
                        </a:rPr>
                        <a:t>CHANGE BOARD</a:t>
                      </a:r>
                    </a:p>
                    <a:p>
                      <a:pPr marL="285750" indent="-285750">
                        <a:buFont typeface="Arial" pitchFamily="34" charset="0"/>
                        <a:buChar char="•"/>
                      </a:pPr>
                      <a:r>
                        <a:rPr lang="en-GB" sz="1400" dirty="0">
                          <a:solidFill>
                            <a:srgbClr val="FFFFFF"/>
                          </a:solidFill>
                        </a:rPr>
                        <a:t>Delegated authority</a:t>
                      </a:r>
                    </a:p>
                    <a:p>
                      <a:pPr marL="285750" indent="-285750">
                        <a:buFont typeface="Arial" pitchFamily="34" charset="0"/>
                        <a:buChar char="•"/>
                      </a:pPr>
                      <a:r>
                        <a:rPr lang="en-GB" sz="1400" dirty="0">
                          <a:solidFill>
                            <a:srgbClr val="FFFFFF"/>
                          </a:solidFill>
                        </a:rPr>
                        <a:t>Technical capability</a:t>
                      </a:r>
                    </a:p>
                    <a:p>
                      <a:pPr marL="0" indent="0">
                        <a:buFont typeface="Arial" pitchFamily="34" charset="0"/>
                        <a:buNone/>
                      </a:pPr>
                      <a:endParaRPr lang="en-GB" sz="1400"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35"/>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B0B79B6D-5086-4E6F-8859-5EF468AFED40}"/>
              </a:ext>
            </a:extLst>
          </p:cNvPr>
          <p:cNvGraphicFramePr>
            <a:graphicFrameLocks noGrp="1"/>
          </p:cNvGraphicFramePr>
          <p:nvPr/>
        </p:nvGraphicFramePr>
        <p:xfrm>
          <a:off x="2506435" y="5015791"/>
          <a:ext cx="2224767" cy="1767840"/>
        </p:xfrm>
        <a:graphic>
          <a:graphicData uri="http://schemas.openxmlformats.org/drawingml/2006/table">
            <a:tbl>
              <a:tblPr firstRow="1" bandRow="1">
                <a:tableStyleId>{F5AB1C69-6EDB-4FF4-983F-18BD219EF322}</a:tableStyleId>
              </a:tblPr>
              <a:tblGrid>
                <a:gridCol w="2224767">
                  <a:extLst>
                    <a:ext uri="{9D8B030D-6E8A-4147-A177-3AD203B41FA5}">
                      <a16:colId xmlns:a16="http://schemas.microsoft.com/office/drawing/2014/main" val="20000"/>
                    </a:ext>
                  </a:extLst>
                </a:gridCol>
              </a:tblGrid>
              <a:tr h="1681621">
                <a:tc>
                  <a:txBody>
                    <a:bodyPr/>
                    <a:lstStyle/>
                    <a:p>
                      <a:pPr algn="ctr"/>
                      <a:r>
                        <a:rPr lang="en-GB" dirty="0">
                          <a:solidFill>
                            <a:schemeClr val="tx1"/>
                          </a:solidFill>
                        </a:rPr>
                        <a:t>PROJECT MANAGEMENT OFFICE</a:t>
                      </a:r>
                    </a:p>
                    <a:p>
                      <a:pPr marL="285750" indent="-285750">
                        <a:buFont typeface="Arial" pitchFamily="34" charset="0"/>
                        <a:buChar char="•"/>
                      </a:pPr>
                      <a:r>
                        <a:rPr lang="en-GB" sz="1400" dirty="0">
                          <a:solidFill>
                            <a:schemeClr val="tx1"/>
                          </a:solidFill>
                        </a:rPr>
                        <a:t>Admin support</a:t>
                      </a:r>
                    </a:p>
                    <a:p>
                      <a:pPr marL="285750" indent="-285750">
                        <a:buFont typeface="Arial" pitchFamily="34" charset="0"/>
                        <a:buChar char="•"/>
                      </a:pPr>
                      <a:r>
                        <a:rPr lang="en-GB" sz="1400" dirty="0">
                          <a:solidFill>
                            <a:schemeClr val="tx1"/>
                          </a:solidFill>
                        </a:rPr>
                        <a:t>Technical support</a:t>
                      </a:r>
                    </a:p>
                    <a:p>
                      <a:pPr marL="285750" indent="-285750">
                        <a:buFont typeface="Arial" pitchFamily="34" charset="0"/>
                        <a:buChar char="•"/>
                      </a:pPr>
                      <a:r>
                        <a:rPr lang="en-GB" sz="1400" dirty="0">
                          <a:solidFill>
                            <a:schemeClr val="tx1"/>
                          </a:solidFill>
                        </a:rPr>
                        <a:t>Configuration management</a:t>
                      </a:r>
                    </a:p>
                  </a:txBody>
                  <a:tcPr>
                    <a:solidFill>
                      <a:schemeClr val="accent6">
                        <a:lumMod val="50000"/>
                      </a:schemeClr>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E1D8262D-52C9-4422-8CC4-71D4D013FB73}"/>
              </a:ext>
            </a:extLst>
          </p:cNvPr>
          <p:cNvGraphicFramePr>
            <a:graphicFrameLocks noGrp="1"/>
          </p:cNvGraphicFramePr>
          <p:nvPr/>
        </p:nvGraphicFramePr>
        <p:xfrm>
          <a:off x="3635572" y="3746675"/>
          <a:ext cx="2795954" cy="822960"/>
        </p:xfrm>
        <a:graphic>
          <a:graphicData uri="http://schemas.openxmlformats.org/drawingml/2006/table">
            <a:tbl>
              <a:tblPr firstRow="1" bandRow="1">
                <a:tableStyleId>{3C2FFA5D-87B4-456A-9821-1D502468CF0F}</a:tableStyleId>
              </a:tblPr>
              <a:tblGrid>
                <a:gridCol w="2795954">
                  <a:extLst>
                    <a:ext uri="{9D8B030D-6E8A-4147-A177-3AD203B41FA5}">
                      <a16:colId xmlns:a16="http://schemas.microsoft.com/office/drawing/2014/main" val="20000"/>
                    </a:ext>
                  </a:extLst>
                </a:gridCol>
              </a:tblGrid>
              <a:tr h="426427">
                <a:tc>
                  <a:txBody>
                    <a:bodyPr/>
                    <a:lstStyle/>
                    <a:p>
                      <a:pPr algn="ctr"/>
                      <a:r>
                        <a:rPr lang="en-GB" sz="2400" dirty="0">
                          <a:solidFill>
                            <a:schemeClr val="accent6"/>
                          </a:solidFill>
                        </a:rPr>
                        <a:t>PROJECT MANAGER</a:t>
                      </a:r>
                    </a:p>
                  </a:txBody>
                  <a:tcPr>
                    <a:solidFill>
                      <a:srgbClr val="C00000"/>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4B7778DE-A5BD-49DE-9F9C-74B4BCF2BE91}"/>
              </a:ext>
            </a:extLst>
          </p:cNvPr>
          <p:cNvGraphicFramePr>
            <a:graphicFrameLocks noGrp="1"/>
          </p:cNvGraphicFramePr>
          <p:nvPr/>
        </p:nvGraphicFramePr>
        <p:xfrm>
          <a:off x="49303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F8E9BA5D-399C-40A6-8CA6-CFEB3FD58544}"/>
              </a:ext>
            </a:extLst>
          </p:cNvPr>
          <p:cNvGraphicFramePr>
            <a:graphicFrameLocks noGrp="1"/>
          </p:cNvGraphicFramePr>
          <p:nvPr/>
        </p:nvGraphicFramePr>
        <p:xfrm>
          <a:off x="68734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863FB617-3007-407D-BAEA-D8CBCD67609E}"/>
              </a:ext>
            </a:extLst>
          </p:cNvPr>
          <p:cNvGraphicFramePr>
            <a:graphicFrameLocks noGrp="1"/>
          </p:cNvGraphicFramePr>
          <p:nvPr/>
        </p:nvGraphicFramePr>
        <p:xfrm>
          <a:off x="49303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0E207E1-EBA9-4A7E-9B1C-D03898D76BF8}"/>
              </a:ext>
            </a:extLst>
          </p:cNvPr>
          <p:cNvGraphicFramePr>
            <a:graphicFrameLocks noGrp="1"/>
          </p:cNvGraphicFramePr>
          <p:nvPr/>
        </p:nvGraphicFramePr>
        <p:xfrm>
          <a:off x="68734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B6D43F42-7E2A-4C81-AE9D-D62647EAFBCB}"/>
              </a:ext>
              <a:ext uri="{C183D7F6-B498-43B3-948B-1728B52AA6E4}">
                <adec:decorative xmlns:adec="http://schemas.microsoft.com/office/drawing/2017/decorative" val="1"/>
              </a:ext>
            </a:extLst>
          </p:cNvPr>
          <p:cNvCxnSpPr>
            <a:stCxn id="9" idx="2"/>
            <a:endCxn id="11" idx="0"/>
          </p:cNvCxnSpPr>
          <p:nvPr/>
        </p:nvCxnSpPr>
        <p:spPr>
          <a:xfrm>
            <a:off x="57275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69EB86-B696-4194-98A6-2DAAD25715EE}"/>
              </a:ext>
              <a:ext uri="{C183D7F6-B498-43B3-948B-1728B52AA6E4}">
                <adec:decorative xmlns:adec="http://schemas.microsoft.com/office/drawing/2017/decorative" val="1"/>
              </a:ext>
            </a:extLst>
          </p:cNvPr>
          <p:cNvCxnSpPr>
            <a:stCxn id="10" idx="2"/>
            <a:endCxn id="12" idx="0"/>
          </p:cNvCxnSpPr>
          <p:nvPr/>
        </p:nvCxnSpPr>
        <p:spPr>
          <a:xfrm>
            <a:off x="76706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22">
            <a:extLst>
              <a:ext uri="{FF2B5EF4-FFF2-40B4-BE49-F238E27FC236}">
                <a16:creationId xmlns:a16="http://schemas.microsoft.com/office/drawing/2014/main" id="{9B43E3DE-0ABD-493E-AD05-2FB994658337}"/>
              </a:ext>
              <a:ext uri="{C183D7F6-B498-43B3-948B-1728B52AA6E4}">
                <adec:decorative xmlns:adec="http://schemas.microsoft.com/office/drawing/2017/decorative" val="1"/>
              </a:ext>
            </a:extLst>
          </p:cNvPr>
          <p:cNvCxnSpPr>
            <a:cxnSpLocks/>
            <a:stCxn id="8" idx="2"/>
            <a:endCxn id="9" idx="0"/>
          </p:cNvCxnSpPr>
          <p:nvPr/>
        </p:nvCxnSpPr>
        <p:spPr>
          <a:xfrm rot="16200000" flipH="1">
            <a:off x="5159971" y="4443212"/>
            <a:ext cx="441156" cy="69400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Elbow Connector 25">
            <a:extLst>
              <a:ext uri="{FF2B5EF4-FFF2-40B4-BE49-F238E27FC236}">
                <a16:creationId xmlns:a16="http://schemas.microsoft.com/office/drawing/2014/main" id="{952E2163-447F-40DA-93BC-1FF21B9CDB33}"/>
              </a:ext>
              <a:ext uri="{C183D7F6-B498-43B3-948B-1728B52AA6E4}">
                <adec:decorative xmlns:adec="http://schemas.microsoft.com/office/drawing/2017/decorative" val="1"/>
              </a:ext>
            </a:extLst>
          </p:cNvPr>
          <p:cNvCxnSpPr>
            <a:cxnSpLocks/>
            <a:stCxn id="8" idx="2"/>
            <a:endCxn id="10" idx="0"/>
          </p:cNvCxnSpPr>
          <p:nvPr/>
        </p:nvCxnSpPr>
        <p:spPr>
          <a:xfrm rot="16200000" flipH="1">
            <a:off x="6131521" y="3471662"/>
            <a:ext cx="441156" cy="263710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79CB95-CC35-4035-9D63-65B409B10D9F}"/>
              </a:ext>
              <a:ext uri="{C183D7F6-B498-43B3-948B-1728B52AA6E4}">
                <adec:decorative xmlns:adec="http://schemas.microsoft.com/office/drawing/2017/decorative" val="1"/>
              </a:ext>
            </a:extLst>
          </p:cNvPr>
          <p:cNvCxnSpPr>
            <a:cxnSpLocks/>
            <a:stCxn id="5" idx="2"/>
            <a:endCxn id="8" idx="0"/>
          </p:cNvCxnSpPr>
          <p:nvPr/>
        </p:nvCxnSpPr>
        <p:spPr>
          <a:xfrm flipH="1">
            <a:off x="5033549" y="3603961"/>
            <a:ext cx="3400" cy="142714"/>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Elbow Connector 37">
            <a:extLst>
              <a:ext uri="{FF2B5EF4-FFF2-40B4-BE49-F238E27FC236}">
                <a16:creationId xmlns:a16="http://schemas.microsoft.com/office/drawing/2014/main" id="{ECFCF19D-A7BC-457F-A3D8-2CB7B23011A0}"/>
              </a:ext>
              <a:ext uri="{C183D7F6-B498-43B3-948B-1728B52AA6E4}">
                <adec:decorative xmlns:adec="http://schemas.microsoft.com/office/drawing/2017/decorative" val="1"/>
              </a:ext>
            </a:extLst>
          </p:cNvPr>
          <p:cNvCxnSpPr>
            <a:cxnSpLocks/>
            <a:stCxn id="5" idx="1"/>
            <a:endCxn id="6" idx="0"/>
          </p:cNvCxnSpPr>
          <p:nvPr/>
        </p:nvCxnSpPr>
        <p:spPr>
          <a:xfrm rot="10800000" flipH="1" flipV="1">
            <a:off x="588667" y="2798318"/>
            <a:ext cx="546173" cy="916848"/>
          </a:xfrm>
          <a:prstGeom prst="bentConnector4">
            <a:avLst>
              <a:gd name="adj1" fmla="val -41855"/>
              <a:gd name="adj2" fmla="val 9393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5E5ABF7B-F292-4BB8-A496-06B907CBC98E}"/>
              </a:ext>
            </a:extLst>
          </p:cNvPr>
          <p:cNvGraphicFramePr>
            <a:graphicFrameLocks noGrp="1"/>
          </p:cNvGraphicFramePr>
          <p:nvPr/>
        </p:nvGraphicFramePr>
        <p:xfrm>
          <a:off x="3271633" y="1339846"/>
          <a:ext cx="3541491" cy="426427"/>
        </p:xfrm>
        <a:graphic>
          <a:graphicData uri="http://schemas.openxmlformats.org/drawingml/2006/table">
            <a:tbl>
              <a:tblPr firstRow="1" bandRow="1">
                <a:effectLst>
                  <a:outerShdw blurRad="50800" dist="38100" dir="8100000" algn="tr" rotWithShape="0">
                    <a:prstClr val="black">
                      <a:alpha val="40000"/>
                    </a:prstClr>
                  </a:outerShdw>
                </a:effectLst>
                <a:tableStyleId>{3C2FFA5D-87B4-456A-9821-1D502468CF0F}</a:tableStyleId>
              </a:tblPr>
              <a:tblGrid>
                <a:gridCol w="3541491">
                  <a:extLst>
                    <a:ext uri="{9D8B030D-6E8A-4147-A177-3AD203B41FA5}">
                      <a16:colId xmlns:a16="http://schemas.microsoft.com/office/drawing/2014/main" val="20000"/>
                    </a:ext>
                  </a:extLst>
                </a:gridCol>
              </a:tblGrid>
              <a:tr h="426427">
                <a:tc>
                  <a:txBody>
                    <a:bodyPr/>
                    <a:lstStyle/>
                    <a:p>
                      <a:pPr algn="ctr"/>
                      <a:r>
                        <a:rPr lang="en-GB" dirty="0"/>
                        <a:t>PROGRAMME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29" name="Straight Arrow Connector 28">
            <a:extLst>
              <a:ext uri="{FF2B5EF4-FFF2-40B4-BE49-F238E27FC236}">
                <a16:creationId xmlns:a16="http://schemas.microsoft.com/office/drawing/2014/main" id="{E1D13AD7-08A3-4F2A-935B-196F0B4D96E2}"/>
              </a:ext>
              <a:ext uri="{C183D7F6-B498-43B3-948B-1728B52AA6E4}">
                <adec:decorative xmlns:adec="http://schemas.microsoft.com/office/drawing/2017/decorative" val="1"/>
              </a:ext>
            </a:extLst>
          </p:cNvPr>
          <p:cNvCxnSpPr>
            <a:cxnSpLocks/>
            <a:stCxn id="27" idx="2"/>
            <a:endCxn id="5" idx="0"/>
          </p:cNvCxnSpPr>
          <p:nvPr/>
        </p:nvCxnSpPr>
        <p:spPr>
          <a:xfrm flipH="1">
            <a:off x="5036949" y="1766273"/>
            <a:ext cx="5429" cy="226403"/>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9C56BDC-3A03-469F-AF80-5AD0CF10F98D}"/>
              </a:ext>
            </a:extLst>
          </p:cNvPr>
          <p:cNvGraphicFramePr>
            <a:graphicFrameLocks noGrp="1"/>
          </p:cNvGraphicFramePr>
          <p:nvPr/>
        </p:nvGraphicFramePr>
        <p:xfrm>
          <a:off x="10255387" y="2347039"/>
          <a:ext cx="1610442" cy="914400"/>
        </p:xfrm>
        <a:graphic>
          <a:graphicData uri="http://schemas.openxmlformats.org/drawingml/2006/table">
            <a:tbl>
              <a:tblPr firstRow="1" bandRow="1">
                <a:tableStyleId>{3C2FFA5D-87B4-456A-9821-1D502468CF0F}</a:tableStyleId>
              </a:tblPr>
              <a:tblGrid>
                <a:gridCol w="1610442">
                  <a:extLst>
                    <a:ext uri="{9D8B030D-6E8A-4147-A177-3AD203B41FA5}">
                      <a16:colId xmlns:a16="http://schemas.microsoft.com/office/drawing/2014/main" val="20000"/>
                    </a:ext>
                  </a:extLst>
                </a:gridCol>
              </a:tblGrid>
              <a:tr h="426427">
                <a:tc>
                  <a:txBody>
                    <a:bodyPr/>
                    <a:lstStyle/>
                    <a:p>
                      <a:pPr algn="ctr"/>
                      <a:r>
                        <a:rPr lang="en-GB" dirty="0"/>
                        <a:t>TECHNICAL ADVISORY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32" name="Straight Arrow Connector 31">
            <a:extLst>
              <a:ext uri="{FF2B5EF4-FFF2-40B4-BE49-F238E27FC236}">
                <a16:creationId xmlns:a16="http://schemas.microsoft.com/office/drawing/2014/main" id="{6BF235C0-3973-4208-9391-C3651E9B7B98}"/>
              </a:ext>
              <a:ext uri="{C183D7F6-B498-43B3-948B-1728B52AA6E4}">
                <adec:decorative xmlns:adec="http://schemas.microsoft.com/office/drawing/2017/decorative" val="1"/>
              </a:ext>
            </a:extLst>
          </p:cNvPr>
          <p:cNvCxnSpPr>
            <a:cxnSpLocks/>
            <a:stCxn id="30" idx="1"/>
            <a:endCxn id="5" idx="3"/>
          </p:cNvCxnSpPr>
          <p:nvPr/>
        </p:nvCxnSpPr>
        <p:spPr>
          <a:xfrm flipH="1" flipV="1">
            <a:off x="9485231" y="2798318"/>
            <a:ext cx="770156" cy="5921"/>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Elbow Connector 25">
            <a:extLst>
              <a:ext uri="{FF2B5EF4-FFF2-40B4-BE49-F238E27FC236}">
                <a16:creationId xmlns:a16="http://schemas.microsoft.com/office/drawing/2014/main" id="{F17E244C-85C6-4143-8189-CD5C9EED0D4E}"/>
              </a:ext>
              <a:ext uri="{C183D7F6-B498-43B3-948B-1728B52AA6E4}">
                <adec:decorative xmlns:adec="http://schemas.microsoft.com/office/drawing/2017/decorative" val="1"/>
              </a:ext>
            </a:extLst>
          </p:cNvPr>
          <p:cNvCxnSpPr>
            <a:cxnSpLocks/>
            <a:stCxn id="8" idx="2"/>
            <a:endCxn id="7" idx="0"/>
          </p:cNvCxnSpPr>
          <p:nvPr/>
        </p:nvCxnSpPr>
        <p:spPr>
          <a:xfrm rot="5400000">
            <a:off x="4103106" y="4085348"/>
            <a:ext cx="446156" cy="141473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1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94E8-E920-4B04-AF9E-72662171A39C}"/>
              </a:ext>
            </a:extLst>
          </p:cNvPr>
          <p:cNvSpPr>
            <a:spLocks noGrp="1"/>
          </p:cNvSpPr>
          <p:nvPr>
            <p:ph type="title"/>
          </p:nvPr>
        </p:nvSpPr>
        <p:spPr>
          <a:xfrm>
            <a:off x="1844676" y="16697"/>
            <a:ext cx="7349566" cy="1325562"/>
          </a:xfrm>
        </p:spPr>
        <p:txBody>
          <a:bodyPr>
            <a:normAutofit fontScale="90000"/>
          </a:bodyPr>
          <a:lstStyle/>
          <a:p>
            <a:r>
              <a:rPr lang="en-GB" dirty="0"/>
              <a:t>Example Project Charter </a:t>
            </a:r>
            <a:br>
              <a:rPr lang="en-GB" dirty="0"/>
            </a:br>
            <a:r>
              <a:rPr lang="en-GB" dirty="0"/>
              <a:t>(or PID), Restaurant example</a:t>
            </a:r>
          </a:p>
        </p:txBody>
      </p:sp>
      <p:graphicFrame>
        <p:nvGraphicFramePr>
          <p:cNvPr id="27" name="Table 5">
            <a:extLst>
              <a:ext uri="{FF2B5EF4-FFF2-40B4-BE49-F238E27FC236}">
                <a16:creationId xmlns:a16="http://schemas.microsoft.com/office/drawing/2014/main" id="{5F9B1BB4-35EF-4E22-8B7E-63D21E0065C8}"/>
              </a:ext>
            </a:extLst>
          </p:cNvPr>
          <p:cNvGraphicFramePr>
            <a:graphicFrameLocks noGrp="1"/>
          </p:cNvGraphicFramePr>
          <p:nvPr>
            <p:ph idx="1"/>
            <p:extLst>
              <p:ext uri="{D42A27DB-BD31-4B8C-83A1-F6EECF244321}">
                <p14:modId xmlns:p14="http://schemas.microsoft.com/office/powerpoint/2010/main" val="2887910813"/>
              </p:ext>
            </p:extLst>
          </p:nvPr>
        </p:nvGraphicFramePr>
        <p:xfrm>
          <a:off x="211016" y="1469513"/>
          <a:ext cx="11758842" cy="5249416"/>
        </p:xfrm>
        <a:graphic>
          <a:graphicData uri="http://schemas.openxmlformats.org/drawingml/2006/table">
            <a:tbl>
              <a:tblPr firstRow="1" bandRow="1">
                <a:tableStyleId>{5940675A-B579-460E-94D1-54222C63F5DA}</a:tableStyleId>
              </a:tblPr>
              <a:tblGrid>
                <a:gridCol w="3164421">
                  <a:extLst>
                    <a:ext uri="{9D8B030D-6E8A-4147-A177-3AD203B41FA5}">
                      <a16:colId xmlns:a16="http://schemas.microsoft.com/office/drawing/2014/main" val="2779237762"/>
                    </a:ext>
                  </a:extLst>
                </a:gridCol>
                <a:gridCol w="8594421">
                  <a:extLst>
                    <a:ext uri="{9D8B030D-6E8A-4147-A177-3AD203B41FA5}">
                      <a16:colId xmlns:a16="http://schemas.microsoft.com/office/drawing/2014/main" val="3346855412"/>
                    </a:ext>
                  </a:extLst>
                </a:gridCol>
              </a:tblGrid>
              <a:tr h="325054">
                <a:tc>
                  <a:txBody>
                    <a:bodyPr/>
                    <a:lstStyle/>
                    <a:p>
                      <a:r>
                        <a:rPr lang="en-GB" sz="1600" b="1" dirty="0"/>
                        <a:t>Project Name</a:t>
                      </a:r>
                    </a:p>
                  </a:txBody>
                  <a:tcPr/>
                </a:tc>
                <a:tc>
                  <a:txBody>
                    <a:bodyPr/>
                    <a:lstStyle/>
                    <a:p>
                      <a:r>
                        <a:rPr lang="en-GB" sz="1600" dirty="0"/>
                        <a:t>Delicious and Healthy</a:t>
                      </a:r>
                    </a:p>
                  </a:txBody>
                  <a:tcPr/>
                </a:tc>
                <a:extLst>
                  <a:ext uri="{0D108BD9-81ED-4DB2-BD59-A6C34878D82A}">
                    <a16:rowId xmlns:a16="http://schemas.microsoft.com/office/drawing/2014/main" val="3824564219"/>
                  </a:ext>
                </a:extLst>
              </a:tr>
              <a:tr h="381660">
                <a:tc>
                  <a:txBody>
                    <a:bodyPr/>
                    <a:lstStyle/>
                    <a:p>
                      <a:r>
                        <a:rPr lang="en-GB" sz="1600" b="1" dirty="0"/>
                        <a:t>Project Sponsor</a:t>
                      </a:r>
                    </a:p>
                  </a:txBody>
                  <a:tcPr/>
                </a:tc>
                <a:tc>
                  <a:txBody>
                    <a:bodyPr/>
                    <a:lstStyle/>
                    <a:p>
                      <a:r>
                        <a:rPr lang="en-GB" sz="1600" dirty="0"/>
                        <a:t>C. Rich</a:t>
                      </a:r>
                    </a:p>
                  </a:txBody>
                  <a:tcPr/>
                </a:tc>
                <a:extLst>
                  <a:ext uri="{0D108BD9-81ED-4DB2-BD59-A6C34878D82A}">
                    <a16:rowId xmlns:a16="http://schemas.microsoft.com/office/drawing/2014/main" val="2684455004"/>
                  </a:ext>
                </a:extLst>
              </a:tr>
              <a:tr h="356716">
                <a:tc>
                  <a:txBody>
                    <a:bodyPr/>
                    <a:lstStyle/>
                    <a:p>
                      <a:r>
                        <a:rPr lang="en-GB" sz="1600" b="1" dirty="0"/>
                        <a:t>Date of Project Approval</a:t>
                      </a:r>
                    </a:p>
                  </a:txBody>
                  <a:tcPr/>
                </a:tc>
                <a:tc>
                  <a:txBody>
                    <a:bodyPr/>
                    <a:lstStyle/>
                    <a:p>
                      <a:r>
                        <a:rPr lang="en-GB" sz="1600" dirty="0"/>
                        <a:t>15 Jan</a:t>
                      </a:r>
                    </a:p>
                  </a:txBody>
                  <a:tcPr/>
                </a:tc>
                <a:extLst>
                  <a:ext uri="{0D108BD9-81ED-4DB2-BD59-A6C34878D82A}">
                    <a16:rowId xmlns:a16="http://schemas.microsoft.com/office/drawing/2014/main" val="53502084"/>
                  </a:ext>
                </a:extLst>
              </a:tr>
              <a:tr h="793352">
                <a:tc>
                  <a:txBody>
                    <a:bodyPr/>
                    <a:lstStyle/>
                    <a:p>
                      <a:r>
                        <a:rPr lang="en-GB" sz="1600" b="1" dirty="0"/>
                        <a:t>Project Description</a:t>
                      </a:r>
                    </a:p>
                  </a:txBody>
                  <a:tcPr/>
                </a:tc>
                <a:tc>
                  <a:txBody>
                    <a:bodyPr/>
                    <a:lstStyle/>
                    <a:p>
                      <a:r>
                        <a:rPr lang="en-GB" sz="1600" dirty="0"/>
                        <a:t>To launch a new restaurant with a “Delicious and Healthy” theme, where customers feel they can go to relax and enjoy the food.  Create a dining experience that takes away concerns about calorie intake, fat, excess sugar, salt, etc. </a:t>
                      </a:r>
                    </a:p>
                  </a:txBody>
                  <a:tcPr/>
                </a:tc>
                <a:extLst>
                  <a:ext uri="{0D108BD9-81ED-4DB2-BD59-A6C34878D82A}">
                    <a16:rowId xmlns:a16="http://schemas.microsoft.com/office/drawing/2014/main" val="705224971"/>
                  </a:ext>
                </a:extLst>
              </a:tr>
              <a:tr h="1733621">
                <a:tc>
                  <a:txBody>
                    <a:bodyPr/>
                    <a:lstStyle/>
                    <a:p>
                      <a:r>
                        <a:rPr lang="en-GB" sz="1600" b="1" dirty="0"/>
                        <a:t>Scope and boundaries</a:t>
                      </a:r>
                    </a:p>
                  </a:txBody>
                  <a:tcPr/>
                </a:tc>
                <a:tc>
                  <a:txBody>
                    <a:bodyPr/>
                    <a:lstStyle/>
                    <a:p>
                      <a:r>
                        <a:rPr lang="en-GB" sz="1600" dirty="0"/>
                        <a:t>“Delicious and Healthy” restaurant will need to be designed and implemented in terms of: menu; logo and branding and restaurant layout and feel.  The customer service experience is out of scope as “Delicious and Healthy” customer service approach will mirror the parent company’s already defined processes.  The recruitment of staff for the restaurant is outside of the project scope as this will be managed by the parent company.  The kitchen layout and functionality is out of scope as this will be managed by the parent company. </a:t>
                      </a:r>
                    </a:p>
                  </a:txBody>
                  <a:tcPr/>
                </a:tc>
                <a:extLst>
                  <a:ext uri="{0D108BD9-81ED-4DB2-BD59-A6C34878D82A}">
                    <a16:rowId xmlns:a16="http://schemas.microsoft.com/office/drawing/2014/main" val="1011651607"/>
                  </a:ext>
                </a:extLst>
              </a:tr>
              <a:tr h="1498554">
                <a:tc>
                  <a:txBody>
                    <a:bodyPr/>
                    <a:lstStyle/>
                    <a:p>
                      <a:r>
                        <a:rPr lang="en-GB" sz="1600" b="1" dirty="0"/>
                        <a:t>Business Case</a:t>
                      </a:r>
                    </a:p>
                  </a:txBody>
                  <a:tcPr/>
                </a:tc>
                <a:tc>
                  <a:txBody>
                    <a:bodyPr/>
                    <a:lstStyle/>
                    <a:p>
                      <a:r>
                        <a:rPr lang="en-GB" sz="1600" dirty="0"/>
                        <a:t>To diversify the parent company’s restaurant offering and increase sales, with a target of gaining return on investment in 2 years.  To tap into a segment of the market that wants to have healthy options on the menu, but take this further to innovate and create nutrition and taste themed experience.  Recent surveys indicate that 71% of diners say health should not be disregarded (Hospitality and Catering News, 2020) and that 68% try to eat healthy all or most of the time (Mintel, 2021)</a:t>
                      </a:r>
                    </a:p>
                  </a:txBody>
                  <a:tcPr/>
                </a:tc>
                <a:extLst>
                  <a:ext uri="{0D108BD9-81ED-4DB2-BD59-A6C34878D82A}">
                    <a16:rowId xmlns:a16="http://schemas.microsoft.com/office/drawing/2014/main" val="308003843"/>
                  </a:ext>
                </a:extLst>
              </a:tr>
            </a:tbl>
          </a:graphicData>
        </a:graphic>
      </p:graphicFrame>
      <p:graphicFrame>
        <p:nvGraphicFramePr>
          <p:cNvPr id="28" name="Table 5">
            <a:extLst>
              <a:ext uri="{FF2B5EF4-FFF2-40B4-BE49-F238E27FC236}">
                <a16:creationId xmlns:a16="http://schemas.microsoft.com/office/drawing/2014/main" id="{42FDEC6E-2388-42E6-9106-ACF932C01334}"/>
              </a:ext>
            </a:extLst>
          </p:cNvPr>
          <p:cNvGraphicFramePr>
            <a:graphicFrameLocks/>
          </p:cNvGraphicFramePr>
          <p:nvPr>
            <p:extLst>
              <p:ext uri="{D42A27DB-BD31-4B8C-83A1-F6EECF244321}">
                <p14:modId xmlns:p14="http://schemas.microsoft.com/office/powerpoint/2010/main" val="1928633891"/>
              </p:ext>
            </p:extLst>
          </p:nvPr>
        </p:nvGraphicFramePr>
        <p:xfrm>
          <a:off x="7268707" y="1832303"/>
          <a:ext cx="4701151" cy="741680"/>
        </p:xfrm>
        <a:graphic>
          <a:graphicData uri="http://schemas.openxmlformats.org/drawingml/2006/table">
            <a:tbl>
              <a:tblPr firstRow="1" bandRow="1">
                <a:tableStyleId>{5940675A-B579-460E-94D1-54222C63F5DA}</a:tableStyleId>
              </a:tblPr>
              <a:tblGrid>
                <a:gridCol w="2105498">
                  <a:extLst>
                    <a:ext uri="{9D8B030D-6E8A-4147-A177-3AD203B41FA5}">
                      <a16:colId xmlns:a16="http://schemas.microsoft.com/office/drawing/2014/main" val="2779237762"/>
                    </a:ext>
                  </a:extLst>
                </a:gridCol>
                <a:gridCol w="2595653">
                  <a:extLst>
                    <a:ext uri="{9D8B030D-6E8A-4147-A177-3AD203B41FA5}">
                      <a16:colId xmlns:a16="http://schemas.microsoft.com/office/drawing/2014/main" val="3346855412"/>
                    </a:ext>
                  </a:extLst>
                </a:gridCol>
              </a:tblGrid>
              <a:tr h="370840">
                <a:tc>
                  <a:txBody>
                    <a:bodyPr/>
                    <a:lstStyle/>
                    <a:p>
                      <a:r>
                        <a:rPr lang="en-GB" sz="1600" b="1" dirty="0"/>
                        <a:t>Project Manager</a:t>
                      </a:r>
                    </a:p>
                  </a:txBody>
                  <a:tcPr/>
                </a:tc>
                <a:tc>
                  <a:txBody>
                    <a:bodyPr/>
                    <a:lstStyle/>
                    <a:p>
                      <a:r>
                        <a:rPr lang="en-GB" sz="1600" dirty="0"/>
                        <a:t>Helen Benton</a:t>
                      </a:r>
                    </a:p>
                  </a:txBody>
                  <a:tcPr/>
                </a:tc>
                <a:extLst>
                  <a:ext uri="{0D108BD9-81ED-4DB2-BD59-A6C34878D82A}">
                    <a16:rowId xmlns:a16="http://schemas.microsoft.com/office/drawing/2014/main" val="3824564219"/>
                  </a:ext>
                </a:extLst>
              </a:tr>
              <a:tr h="370840">
                <a:tc>
                  <a:txBody>
                    <a:bodyPr/>
                    <a:lstStyle/>
                    <a:p>
                      <a:r>
                        <a:rPr lang="en-GB" sz="1600" b="1" dirty="0"/>
                        <a:t>Last Revision Date</a:t>
                      </a:r>
                    </a:p>
                  </a:txBody>
                  <a:tcPr/>
                </a:tc>
                <a:tc>
                  <a:txBody>
                    <a:bodyPr/>
                    <a:lstStyle/>
                    <a:p>
                      <a:r>
                        <a:rPr lang="en-GB" sz="1600" dirty="0"/>
                        <a:t>15 Jan</a:t>
                      </a:r>
                    </a:p>
                  </a:txBody>
                  <a:tcPr/>
                </a:tc>
                <a:extLst>
                  <a:ext uri="{0D108BD9-81ED-4DB2-BD59-A6C34878D82A}">
                    <a16:rowId xmlns:a16="http://schemas.microsoft.com/office/drawing/2014/main" val="2684455004"/>
                  </a:ext>
                </a:extLst>
              </a:tr>
            </a:tbl>
          </a:graphicData>
        </a:graphic>
      </p:graphicFrame>
    </p:spTree>
    <p:extLst>
      <p:ext uri="{BB962C8B-B14F-4D97-AF65-F5344CB8AC3E}">
        <p14:creationId xmlns:p14="http://schemas.microsoft.com/office/powerpoint/2010/main" val="22900728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0A48-7E71-4FBB-8C9D-40FFBFDC4C13}"/>
              </a:ext>
            </a:extLst>
          </p:cNvPr>
          <p:cNvSpPr>
            <a:spLocks noGrp="1"/>
          </p:cNvSpPr>
          <p:nvPr>
            <p:ph type="title"/>
          </p:nvPr>
        </p:nvSpPr>
        <p:spPr/>
        <p:txBody>
          <a:bodyPr/>
          <a:lstStyle/>
          <a:p>
            <a:r>
              <a:rPr lang="en-GB" dirty="0"/>
              <a:t>Objectives and Deliverables</a:t>
            </a:r>
          </a:p>
        </p:txBody>
      </p:sp>
      <p:graphicFrame>
        <p:nvGraphicFramePr>
          <p:cNvPr id="5" name="Table 5">
            <a:extLst>
              <a:ext uri="{FF2B5EF4-FFF2-40B4-BE49-F238E27FC236}">
                <a16:creationId xmlns:a16="http://schemas.microsoft.com/office/drawing/2014/main" id="{9B1D52C9-11A0-4235-9C72-28FA955F63B0}"/>
              </a:ext>
            </a:extLst>
          </p:cNvPr>
          <p:cNvGraphicFramePr>
            <a:graphicFrameLocks noGrp="1"/>
          </p:cNvGraphicFramePr>
          <p:nvPr>
            <p:ph idx="1"/>
            <p:extLst>
              <p:ext uri="{D42A27DB-BD31-4B8C-83A1-F6EECF244321}">
                <p14:modId xmlns:p14="http://schemas.microsoft.com/office/powerpoint/2010/main" val="461458874"/>
              </p:ext>
            </p:extLst>
          </p:nvPr>
        </p:nvGraphicFramePr>
        <p:xfrm>
          <a:off x="211016" y="1424163"/>
          <a:ext cx="11862164" cy="5390657"/>
        </p:xfrm>
        <a:graphic>
          <a:graphicData uri="http://schemas.openxmlformats.org/drawingml/2006/table">
            <a:tbl>
              <a:tblPr firstRow="1" bandRow="1">
                <a:tableStyleId>{5940675A-B579-460E-94D1-54222C63F5DA}</a:tableStyleId>
              </a:tblPr>
              <a:tblGrid>
                <a:gridCol w="2779277">
                  <a:extLst>
                    <a:ext uri="{9D8B030D-6E8A-4147-A177-3AD203B41FA5}">
                      <a16:colId xmlns:a16="http://schemas.microsoft.com/office/drawing/2014/main" val="2779237762"/>
                    </a:ext>
                  </a:extLst>
                </a:gridCol>
                <a:gridCol w="9082887">
                  <a:extLst>
                    <a:ext uri="{9D8B030D-6E8A-4147-A177-3AD203B41FA5}">
                      <a16:colId xmlns:a16="http://schemas.microsoft.com/office/drawing/2014/main" val="3346855412"/>
                    </a:ext>
                  </a:extLst>
                </a:gridCol>
              </a:tblGrid>
              <a:tr h="3836177">
                <a:tc>
                  <a:txBody>
                    <a:bodyPr/>
                    <a:lstStyle/>
                    <a:p>
                      <a:r>
                        <a:rPr lang="en-GB" sz="1600" b="1" dirty="0"/>
                        <a:t>Project Objectives</a:t>
                      </a:r>
                    </a:p>
                  </a:txBody>
                  <a:tcPr/>
                </a:tc>
                <a:tc>
                  <a:txBody>
                    <a:bodyPr/>
                    <a:lstStyle/>
                    <a:p>
                      <a:pPr marL="342900" indent="-342900">
                        <a:buFont typeface="+mj-lt"/>
                        <a:buAutoNum type="arabicPeriod"/>
                      </a:pPr>
                      <a:r>
                        <a:rPr lang="en-US" sz="1500" dirty="0"/>
                        <a:t>Design a restaurant interior that conveys comfort and health by 18 June in line with a budget of £820,000</a:t>
                      </a:r>
                    </a:p>
                    <a:p>
                      <a:pPr marL="342900" indent="-342900">
                        <a:buFont typeface="+mj-lt"/>
                        <a:buAutoNum type="arabicPeriod"/>
                      </a:pPr>
                      <a:r>
                        <a:rPr lang="en-US" sz="1500" dirty="0"/>
                        <a:t>Purchase all required restaurant fixtures and fittings  to begin construction and installation on 18 June, with a total budget of £1,270,000</a:t>
                      </a:r>
                    </a:p>
                    <a:p>
                      <a:pPr marL="342900" indent="-342900">
                        <a:buFont typeface="+mj-lt"/>
                        <a:buAutoNum type="arabicPeriod"/>
                      </a:pPr>
                      <a:r>
                        <a:rPr lang="en-US" sz="1500" dirty="0" err="1"/>
                        <a:t>Liase</a:t>
                      </a:r>
                      <a:r>
                        <a:rPr lang="en-US" sz="1500" dirty="0"/>
                        <a:t> with parent group on kitchen installation and recruitment/training with a completion date of 30 July.</a:t>
                      </a:r>
                    </a:p>
                    <a:p>
                      <a:pPr marL="342900" indent="-342900">
                        <a:buFont typeface="+mj-lt"/>
                        <a:buAutoNum type="arabicPeriod"/>
                      </a:pPr>
                      <a:r>
                        <a:rPr lang="en-US" sz="1500" dirty="0"/>
                        <a:t>Oversee the installation of the restaurant to a high standard with a completion date of 30 July.</a:t>
                      </a:r>
                    </a:p>
                    <a:p>
                      <a:pPr marL="342900" indent="-342900">
                        <a:buFont typeface="+mj-lt"/>
                        <a:buAutoNum type="arabicPeriod"/>
                      </a:pPr>
                      <a:r>
                        <a:rPr lang="en-US" sz="1500" dirty="0"/>
                        <a:t>Conduct market research into the tastes and customer preferences in the area by 11 June.</a:t>
                      </a:r>
                    </a:p>
                    <a:p>
                      <a:pPr marL="342900" indent="-342900">
                        <a:buFont typeface="+mj-lt"/>
                        <a:buAutoNum type="arabicPeriod"/>
                      </a:pPr>
                      <a:r>
                        <a:rPr lang="en-US" sz="1500" dirty="0"/>
                        <a:t>Develop recipes that are delicious and designed with good nutrition using the recommended daily nutritional values by 2 July</a:t>
                      </a:r>
                    </a:p>
                    <a:p>
                      <a:pPr marL="342900" indent="-342900">
                        <a:buFont typeface="+mj-lt"/>
                        <a:buAutoNum type="arabicPeriod"/>
                      </a:pPr>
                      <a:r>
                        <a:rPr lang="en-US" sz="1500" dirty="0"/>
                        <a:t>Establish supplier relationships with key suppliers by 16 July</a:t>
                      </a:r>
                    </a:p>
                    <a:p>
                      <a:pPr marL="342900" indent="-342900">
                        <a:buFont typeface="+mj-lt"/>
                        <a:buAutoNum type="arabicPeriod"/>
                      </a:pPr>
                      <a:r>
                        <a:rPr lang="en-US" sz="1500" dirty="0"/>
                        <a:t>Test recipes with customers and consider feedback by 23 July</a:t>
                      </a:r>
                    </a:p>
                    <a:p>
                      <a:pPr marL="342900" indent="-342900">
                        <a:buFont typeface="+mj-lt"/>
                        <a:buAutoNum type="arabicPeriod"/>
                      </a:pPr>
                      <a:r>
                        <a:rPr lang="en-US" sz="1500" dirty="0"/>
                        <a:t>Final menu confirmed by 30 July</a:t>
                      </a:r>
                    </a:p>
                    <a:p>
                      <a:pPr marL="342900" indent="-342900">
                        <a:buFont typeface="+mj-lt"/>
                        <a:buAutoNum type="arabicPeriod"/>
                      </a:pPr>
                      <a:r>
                        <a:rPr lang="en-US" sz="1500" dirty="0"/>
                        <a:t>Develop marketing assets: logo, branding, tagline and visuals by 2 July</a:t>
                      </a:r>
                    </a:p>
                    <a:p>
                      <a:pPr marL="342900" indent="-342900">
                        <a:buFont typeface="+mj-lt"/>
                        <a:buAutoNum type="arabicPeriod"/>
                      </a:pPr>
                      <a:r>
                        <a:rPr lang="en-US" sz="1500" dirty="0"/>
                        <a:t>Prepare and market launch event by 9 July</a:t>
                      </a:r>
                    </a:p>
                    <a:p>
                      <a:pPr marL="342900" indent="-342900">
                        <a:buFont typeface="+mj-lt"/>
                        <a:buAutoNum type="arabicPeriod"/>
                      </a:pPr>
                      <a:r>
                        <a:rPr lang="en-US" sz="1500" dirty="0"/>
                        <a:t>Launch restaurant on 6</a:t>
                      </a:r>
                      <a:r>
                        <a:rPr lang="en-US" sz="1500" baseline="30000" dirty="0"/>
                        <a:t>th</a:t>
                      </a:r>
                      <a:r>
                        <a:rPr lang="en-US" sz="1500" dirty="0"/>
                        <a:t> August</a:t>
                      </a:r>
                    </a:p>
                  </a:txBody>
                  <a:tcPr/>
                </a:tc>
                <a:extLst>
                  <a:ext uri="{0D108BD9-81ED-4DB2-BD59-A6C34878D82A}">
                    <a16:rowId xmlns:a16="http://schemas.microsoft.com/office/drawing/2014/main" val="3824564219"/>
                  </a:ext>
                </a:extLst>
              </a:tr>
              <a:tr h="1423476">
                <a:tc>
                  <a:txBody>
                    <a:bodyPr/>
                    <a:lstStyle/>
                    <a:p>
                      <a:r>
                        <a:rPr lang="en-GB" sz="1600" b="1" dirty="0"/>
                        <a:t>Project Deliverables and milestones</a:t>
                      </a:r>
                    </a:p>
                  </a:txBody>
                  <a:tcPr/>
                </a:tc>
                <a:tc>
                  <a:txBody>
                    <a:bodyPr/>
                    <a:lstStyle/>
                    <a:p>
                      <a:r>
                        <a:rPr lang="en-GB" sz="1600" dirty="0"/>
                        <a:t>Restaurant facility ready for launch in August with a healthy and comfortable layout and feel ready for 30 July</a:t>
                      </a:r>
                    </a:p>
                    <a:p>
                      <a:r>
                        <a:rPr lang="en-GB" sz="1600" dirty="0"/>
                        <a:t>Menu designed and tested, ready for 30 July</a:t>
                      </a:r>
                    </a:p>
                    <a:p>
                      <a:r>
                        <a:rPr lang="en-GB" sz="1600" dirty="0"/>
                        <a:t>Supply chain and key relationships established ready for 30 </a:t>
                      </a:r>
                      <a:r>
                        <a:rPr lang="en-GB" sz="1600" dirty="0" err="1"/>
                        <a:t>JUly</a:t>
                      </a:r>
                      <a:endParaRPr lang="en-GB" sz="1600" dirty="0"/>
                    </a:p>
                    <a:p>
                      <a:r>
                        <a:rPr lang="en-GB" sz="1600" dirty="0"/>
                        <a:t>Marketing assets developed by July</a:t>
                      </a:r>
                    </a:p>
                    <a:p>
                      <a:r>
                        <a:rPr lang="en-GB" sz="1600" dirty="0"/>
                        <a:t>Launch event organised for August</a:t>
                      </a:r>
                    </a:p>
                  </a:txBody>
                  <a:tcPr/>
                </a:tc>
                <a:extLst>
                  <a:ext uri="{0D108BD9-81ED-4DB2-BD59-A6C34878D82A}">
                    <a16:rowId xmlns:a16="http://schemas.microsoft.com/office/drawing/2014/main" val="2684455004"/>
                  </a:ext>
                </a:extLst>
              </a:tr>
            </a:tbl>
          </a:graphicData>
        </a:graphic>
      </p:graphicFrame>
    </p:spTree>
    <p:extLst>
      <p:ext uri="{BB962C8B-B14F-4D97-AF65-F5344CB8AC3E}">
        <p14:creationId xmlns:p14="http://schemas.microsoft.com/office/powerpoint/2010/main" val="10900026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0A48-7E71-4FBB-8C9D-40FFBFDC4C13}"/>
              </a:ext>
            </a:extLst>
          </p:cNvPr>
          <p:cNvSpPr>
            <a:spLocks noGrp="1"/>
          </p:cNvSpPr>
          <p:nvPr>
            <p:ph type="title"/>
          </p:nvPr>
        </p:nvSpPr>
        <p:spPr>
          <a:xfrm>
            <a:off x="1844299" y="61306"/>
            <a:ext cx="7589004" cy="1325563"/>
          </a:xfrm>
        </p:spPr>
        <p:txBody>
          <a:bodyPr/>
          <a:lstStyle/>
          <a:p>
            <a:r>
              <a:rPr lang="en-GB" dirty="0"/>
              <a:t>People, Stakeholders and Risks</a:t>
            </a:r>
          </a:p>
        </p:txBody>
      </p:sp>
      <p:graphicFrame>
        <p:nvGraphicFramePr>
          <p:cNvPr id="5" name="Table 5">
            <a:extLst>
              <a:ext uri="{FF2B5EF4-FFF2-40B4-BE49-F238E27FC236}">
                <a16:creationId xmlns:a16="http://schemas.microsoft.com/office/drawing/2014/main" id="{9B1D52C9-11A0-4235-9C72-28FA955F63B0}"/>
              </a:ext>
            </a:extLst>
          </p:cNvPr>
          <p:cNvGraphicFramePr>
            <a:graphicFrameLocks noGrp="1"/>
          </p:cNvGraphicFramePr>
          <p:nvPr>
            <p:ph idx="1"/>
            <p:extLst>
              <p:ext uri="{D42A27DB-BD31-4B8C-83A1-F6EECF244321}">
                <p14:modId xmlns:p14="http://schemas.microsoft.com/office/powerpoint/2010/main" val="1868445409"/>
              </p:ext>
            </p:extLst>
          </p:nvPr>
        </p:nvGraphicFramePr>
        <p:xfrm>
          <a:off x="427993" y="1463569"/>
          <a:ext cx="11309390" cy="5353650"/>
        </p:xfrm>
        <a:graphic>
          <a:graphicData uri="http://schemas.openxmlformats.org/drawingml/2006/table">
            <a:tbl>
              <a:tblPr firstRow="1" bandRow="1">
                <a:tableStyleId>{5940675A-B579-460E-94D1-54222C63F5DA}</a:tableStyleId>
              </a:tblPr>
              <a:tblGrid>
                <a:gridCol w="2649763">
                  <a:extLst>
                    <a:ext uri="{9D8B030D-6E8A-4147-A177-3AD203B41FA5}">
                      <a16:colId xmlns:a16="http://schemas.microsoft.com/office/drawing/2014/main" val="2779237762"/>
                    </a:ext>
                  </a:extLst>
                </a:gridCol>
                <a:gridCol w="8659627">
                  <a:extLst>
                    <a:ext uri="{9D8B030D-6E8A-4147-A177-3AD203B41FA5}">
                      <a16:colId xmlns:a16="http://schemas.microsoft.com/office/drawing/2014/main" val="3346855412"/>
                    </a:ext>
                  </a:extLst>
                </a:gridCol>
              </a:tblGrid>
              <a:tr h="2467986">
                <a:tc>
                  <a:txBody>
                    <a:bodyPr/>
                    <a:lstStyle/>
                    <a:p>
                      <a:r>
                        <a:rPr lang="en-GB" sz="1600" b="1" dirty="0"/>
                        <a:t>Steering Committee</a:t>
                      </a:r>
                    </a:p>
                  </a:txBody>
                  <a:tcPr/>
                </a:tc>
                <a:tc>
                  <a:txBody>
                    <a:bodyPr/>
                    <a:lstStyle/>
                    <a:p>
                      <a:r>
                        <a:rPr lang="en-GB" sz="1600" dirty="0"/>
                        <a:t>CEO</a:t>
                      </a:r>
                    </a:p>
                    <a:p>
                      <a:r>
                        <a:rPr lang="en-GB" sz="1600" dirty="0"/>
                        <a:t>Group Hospitality Director</a:t>
                      </a:r>
                    </a:p>
                    <a:p>
                      <a:r>
                        <a:rPr lang="en-GB" sz="1600" dirty="0"/>
                        <a:t>Group HR Director</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2684455004"/>
                  </a:ext>
                </a:extLst>
              </a:tr>
              <a:tr h="1411905">
                <a:tc>
                  <a:txBody>
                    <a:bodyPr/>
                    <a:lstStyle/>
                    <a:p>
                      <a:r>
                        <a:rPr lang="en-GB" sz="1600" b="1" dirty="0"/>
                        <a:t>Key Stakeholders</a:t>
                      </a:r>
                    </a:p>
                  </a:txBody>
                  <a:tcPr/>
                </a:tc>
                <a:tc>
                  <a:txBody>
                    <a:bodyPr/>
                    <a:lstStyle/>
                    <a:p>
                      <a:r>
                        <a:rPr lang="en-GB" sz="1600" dirty="0"/>
                        <a:t>Project Sponsor: C Rich</a:t>
                      </a:r>
                    </a:p>
                    <a:p>
                      <a:r>
                        <a:rPr lang="en-GB" sz="1600" dirty="0"/>
                        <a:t>Project Team</a:t>
                      </a:r>
                    </a:p>
                    <a:p>
                      <a:r>
                        <a:rPr lang="en-GB" sz="1600" dirty="0"/>
                        <a:t>Contractors</a:t>
                      </a:r>
                    </a:p>
                    <a:p>
                      <a:r>
                        <a:rPr lang="en-GB" sz="1600" dirty="0"/>
                        <a:t>Consultants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Existing restaurant franchises in the group</a:t>
                      </a:r>
                    </a:p>
                  </a:txBody>
                  <a:tcPr/>
                </a:tc>
                <a:extLst>
                  <a:ext uri="{0D108BD9-81ED-4DB2-BD59-A6C34878D82A}">
                    <a16:rowId xmlns:a16="http://schemas.microsoft.com/office/drawing/2014/main" val="3407090679"/>
                  </a:ext>
                </a:extLst>
              </a:tr>
              <a:tr h="1411905">
                <a:tc>
                  <a:txBody>
                    <a:bodyPr/>
                    <a:lstStyle/>
                    <a:p>
                      <a:r>
                        <a:rPr lang="en-GB" sz="1600" b="1" dirty="0"/>
                        <a:t>Key Risks</a:t>
                      </a:r>
                    </a:p>
                  </a:txBody>
                  <a:tcPr/>
                </a:tc>
                <a:tc>
                  <a:txBody>
                    <a:bodyPr/>
                    <a:lstStyle/>
                    <a:p>
                      <a:pPr marL="342900" indent="-342900">
                        <a:buFont typeface="+mj-lt"/>
                        <a:buAutoNum type="arabicPeriod"/>
                      </a:pPr>
                      <a:r>
                        <a:rPr lang="en-GB" sz="1600" dirty="0"/>
                        <a:t>Procurement delays impacting the installation schedule</a:t>
                      </a:r>
                    </a:p>
                    <a:p>
                      <a:pPr marL="342900" indent="-342900">
                        <a:buFont typeface="+mj-lt"/>
                        <a:buAutoNum type="arabicPeriod"/>
                      </a:pPr>
                      <a:r>
                        <a:rPr lang="en-GB" sz="1600" dirty="0"/>
                        <a:t>Difficulties finding suppliers for key products</a:t>
                      </a:r>
                    </a:p>
                    <a:p>
                      <a:pPr marL="342900" indent="-342900">
                        <a:buFont typeface="+mj-lt"/>
                        <a:buAutoNum type="arabicPeriod"/>
                      </a:pPr>
                      <a:r>
                        <a:rPr lang="en-GB" sz="1600" dirty="0"/>
                        <a:t>Unable to develop food that is both healthy and delicious</a:t>
                      </a:r>
                    </a:p>
                    <a:p>
                      <a:pPr marL="342900" indent="-342900">
                        <a:buFont typeface="+mj-lt"/>
                        <a:buAutoNum type="arabicPeriod"/>
                      </a:pPr>
                      <a:r>
                        <a:rPr lang="en-GB" sz="1600" dirty="0"/>
                        <a:t>Customers do not like the menu</a:t>
                      </a:r>
                    </a:p>
                    <a:p>
                      <a:pPr marL="342900" indent="-342900">
                        <a:buFont typeface="+mj-lt"/>
                        <a:buAutoNum type="arabicPeriod"/>
                      </a:pPr>
                      <a:r>
                        <a:rPr lang="en-GB" sz="1600" dirty="0"/>
                        <a:t>etc</a:t>
                      </a:r>
                    </a:p>
                  </a:txBody>
                  <a:tcPr/>
                </a:tc>
                <a:extLst>
                  <a:ext uri="{0D108BD9-81ED-4DB2-BD59-A6C34878D82A}">
                    <a16:rowId xmlns:a16="http://schemas.microsoft.com/office/drawing/2014/main" val="2533850344"/>
                  </a:ext>
                </a:extLst>
              </a:tr>
            </a:tbl>
          </a:graphicData>
        </a:graphic>
      </p:graphicFrame>
      <p:graphicFrame>
        <p:nvGraphicFramePr>
          <p:cNvPr id="6" name="Table 5">
            <a:extLst>
              <a:ext uri="{FF2B5EF4-FFF2-40B4-BE49-F238E27FC236}">
                <a16:creationId xmlns:a16="http://schemas.microsoft.com/office/drawing/2014/main" id="{F43C5596-E4D0-47A0-A5D9-87C381EFEB0C}"/>
              </a:ext>
            </a:extLst>
          </p:cNvPr>
          <p:cNvGraphicFramePr>
            <a:graphicFrameLocks/>
          </p:cNvGraphicFramePr>
          <p:nvPr>
            <p:extLst>
              <p:ext uri="{D42A27DB-BD31-4B8C-83A1-F6EECF244321}">
                <p14:modId xmlns:p14="http://schemas.microsoft.com/office/powerpoint/2010/main" val="4027789280"/>
              </p:ext>
            </p:extLst>
          </p:nvPr>
        </p:nvGraphicFramePr>
        <p:xfrm>
          <a:off x="6980966" y="1465130"/>
          <a:ext cx="4756417" cy="2529840"/>
        </p:xfrm>
        <a:graphic>
          <a:graphicData uri="http://schemas.openxmlformats.org/drawingml/2006/table">
            <a:tbl>
              <a:tblPr firstRow="1" bandRow="1">
                <a:tableStyleId>{5940675A-B579-460E-94D1-54222C63F5DA}</a:tableStyleId>
              </a:tblPr>
              <a:tblGrid>
                <a:gridCol w="2130250">
                  <a:extLst>
                    <a:ext uri="{9D8B030D-6E8A-4147-A177-3AD203B41FA5}">
                      <a16:colId xmlns:a16="http://schemas.microsoft.com/office/drawing/2014/main" val="2779237762"/>
                    </a:ext>
                  </a:extLst>
                </a:gridCol>
                <a:gridCol w="2626167">
                  <a:extLst>
                    <a:ext uri="{9D8B030D-6E8A-4147-A177-3AD203B41FA5}">
                      <a16:colId xmlns:a16="http://schemas.microsoft.com/office/drawing/2014/main" val="3346855412"/>
                    </a:ext>
                  </a:extLst>
                </a:gridCol>
              </a:tblGrid>
              <a:tr h="370840">
                <a:tc>
                  <a:txBody>
                    <a:bodyPr/>
                    <a:lstStyle/>
                    <a:p>
                      <a:r>
                        <a:rPr lang="en-GB" sz="1600" b="1" dirty="0"/>
                        <a:t>Project Team</a:t>
                      </a:r>
                    </a:p>
                  </a:txBody>
                  <a:tcPr/>
                </a:tc>
                <a:tc>
                  <a:txBody>
                    <a:bodyPr/>
                    <a:lstStyle/>
                    <a:p>
                      <a:r>
                        <a:rPr lang="en-GB" sz="1600" dirty="0"/>
                        <a:t>Interior Designing Consultant</a:t>
                      </a:r>
                    </a:p>
                    <a:p>
                      <a:r>
                        <a:rPr lang="en-GB" sz="1600" dirty="0"/>
                        <a:t>Marketing Consultant</a:t>
                      </a:r>
                    </a:p>
                    <a:p>
                      <a:r>
                        <a:rPr lang="en-GB" sz="1600" dirty="0"/>
                        <a:t>Marketing intern</a:t>
                      </a:r>
                    </a:p>
                    <a:p>
                      <a:r>
                        <a:rPr lang="en-GB" sz="1600" dirty="0"/>
                        <a:t>Procurement Administrator</a:t>
                      </a:r>
                    </a:p>
                    <a:p>
                      <a:r>
                        <a:rPr lang="en-GB" sz="1600" dirty="0"/>
                        <a:t>Project Administrator</a:t>
                      </a:r>
                    </a:p>
                    <a:p>
                      <a:r>
                        <a:rPr lang="en-GB" sz="1600" dirty="0"/>
                        <a:t>Building contractor</a:t>
                      </a:r>
                    </a:p>
                    <a:p>
                      <a:r>
                        <a:rPr lang="en-GB" sz="1600" dirty="0"/>
                        <a:t>Electrical contractor</a:t>
                      </a:r>
                    </a:p>
                    <a:p>
                      <a:r>
                        <a:rPr lang="en-GB" sz="1600" dirty="0"/>
                        <a:t>Heating contractor</a:t>
                      </a:r>
                    </a:p>
                  </a:txBody>
                  <a:tcPr/>
                </a:tc>
                <a:extLst>
                  <a:ext uri="{0D108BD9-81ED-4DB2-BD59-A6C34878D82A}">
                    <a16:rowId xmlns:a16="http://schemas.microsoft.com/office/drawing/2014/main" val="3824564219"/>
                  </a:ext>
                </a:extLst>
              </a:tr>
            </a:tbl>
          </a:graphicData>
        </a:graphic>
      </p:graphicFrame>
      <p:sp>
        <p:nvSpPr>
          <p:cNvPr id="3" name="TextBox 2">
            <a:extLst>
              <a:ext uri="{FF2B5EF4-FFF2-40B4-BE49-F238E27FC236}">
                <a16:creationId xmlns:a16="http://schemas.microsoft.com/office/drawing/2014/main" id="{F1CA39F5-60C7-49D9-BD98-37B5C7CCBDA2}"/>
              </a:ext>
            </a:extLst>
          </p:cNvPr>
          <p:cNvSpPr txBox="1"/>
          <p:nvPr/>
        </p:nvSpPr>
        <p:spPr>
          <a:xfrm>
            <a:off x="8315138" y="4036298"/>
            <a:ext cx="2088072" cy="1569660"/>
          </a:xfrm>
          <a:prstGeom prst="rect">
            <a:avLst/>
          </a:prstGeom>
          <a:noFill/>
        </p:spPr>
        <p:txBody>
          <a:bodyPr wrap="none" rtlCol="0">
            <a:spAutoFit/>
          </a:bodyPr>
          <a:lstStyle/>
          <a:p>
            <a:r>
              <a:rPr lang="en-GB" sz="1600" dirty="0"/>
              <a:t>Competitors</a:t>
            </a:r>
          </a:p>
          <a:p>
            <a:r>
              <a:rPr lang="en-GB" sz="1600" dirty="0"/>
              <a:t>Health and safety </a:t>
            </a:r>
          </a:p>
          <a:p>
            <a:r>
              <a:rPr lang="en-GB" sz="1600" dirty="0"/>
              <a:t>Food standards agency</a:t>
            </a:r>
          </a:p>
          <a:p>
            <a:r>
              <a:rPr lang="en-GB" sz="1600" dirty="0"/>
              <a:t>Local council</a:t>
            </a:r>
          </a:p>
          <a:p>
            <a:r>
              <a:rPr lang="en-GB" sz="1600" dirty="0"/>
              <a:t>Customers</a:t>
            </a:r>
          </a:p>
          <a:p>
            <a:endParaRPr lang="en-GB" sz="1600" dirty="0"/>
          </a:p>
        </p:txBody>
      </p:sp>
    </p:spTree>
    <p:extLst>
      <p:ext uri="{BB962C8B-B14F-4D97-AF65-F5344CB8AC3E}">
        <p14:creationId xmlns:p14="http://schemas.microsoft.com/office/powerpoint/2010/main" val="27933410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49D5-BE6E-468B-93BF-3B691F0AE7D1}"/>
              </a:ext>
            </a:extLst>
          </p:cNvPr>
          <p:cNvSpPr>
            <a:spLocks noGrp="1"/>
          </p:cNvSpPr>
          <p:nvPr>
            <p:ph type="title"/>
          </p:nvPr>
        </p:nvSpPr>
        <p:spPr/>
        <p:txBody>
          <a:bodyPr/>
          <a:lstStyle/>
          <a:p>
            <a:r>
              <a:rPr lang="en-GB" dirty="0"/>
              <a:t>It doesn’t end there!</a:t>
            </a:r>
          </a:p>
        </p:txBody>
      </p:sp>
      <p:sp>
        <p:nvSpPr>
          <p:cNvPr id="3" name="Content Placeholder 2">
            <a:extLst>
              <a:ext uri="{FF2B5EF4-FFF2-40B4-BE49-F238E27FC236}">
                <a16:creationId xmlns:a16="http://schemas.microsoft.com/office/drawing/2014/main" id="{2DF0EF5F-65A7-4700-97B7-DD67EF3FA23F}"/>
              </a:ext>
            </a:extLst>
          </p:cNvPr>
          <p:cNvSpPr>
            <a:spLocks noGrp="1"/>
          </p:cNvSpPr>
          <p:nvPr>
            <p:ph idx="1"/>
          </p:nvPr>
        </p:nvSpPr>
        <p:spPr/>
        <p:txBody>
          <a:bodyPr/>
          <a:lstStyle/>
          <a:p>
            <a:r>
              <a:rPr lang="en-GB" dirty="0"/>
              <a:t>Scope and requirements can change as the project progresses</a:t>
            </a:r>
          </a:p>
          <a:p>
            <a:r>
              <a:rPr lang="en-GB" dirty="0"/>
              <a:t>Stakeholder Management and Engagement continues in the project lifecycle.</a:t>
            </a:r>
          </a:p>
          <a:p>
            <a:r>
              <a:rPr lang="en-GB" dirty="0"/>
              <a:t>Risks need to be analysed and managed through the project lifecycle</a:t>
            </a:r>
          </a:p>
        </p:txBody>
      </p:sp>
    </p:spTree>
    <p:extLst>
      <p:ext uri="{BB962C8B-B14F-4D97-AF65-F5344CB8AC3E}">
        <p14:creationId xmlns:p14="http://schemas.microsoft.com/office/powerpoint/2010/main" val="4277790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1DD7-74FA-4C08-A368-76B97EE35B2D}"/>
              </a:ext>
            </a:extLst>
          </p:cNvPr>
          <p:cNvSpPr>
            <a:spLocks noGrp="1"/>
          </p:cNvSpPr>
          <p:nvPr>
            <p:ph type="title"/>
          </p:nvPr>
        </p:nvSpPr>
        <p:spPr>
          <a:xfrm>
            <a:off x="1604721" y="212031"/>
            <a:ext cx="7755320" cy="1325563"/>
          </a:xfrm>
        </p:spPr>
        <p:txBody>
          <a:bodyPr>
            <a:noAutofit/>
          </a:bodyPr>
          <a:lstStyle/>
          <a:p>
            <a:r>
              <a:rPr lang="en-GB" b="1" dirty="0">
                <a:latin typeface="+mj-lt"/>
              </a:rPr>
              <a:t>Summary of Start Up</a:t>
            </a:r>
            <a:endParaRPr lang="en-GB" dirty="0">
              <a:latin typeface="+mj-lt"/>
            </a:endParaRPr>
          </a:p>
        </p:txBody>
      </p:sp>
      <p:sp>
        <p:nvSpPr>
          <p:cNvPr id="3" name="Content Placeholder 2">
            <a:extLst>
              <a:ext uri="{FF2B5EF4-FFF2-40B4-BE49-F238E27FC236}">
                <a16:creationId xmlns:a16="http://schemas.microsoft.com/office/drawing/2014/main" id="{1CAC5895-5CA1-4EDB-93ED-078F16B42043}"/>
              </a:ext>
            </a:extLst>
          </p:cNvPr>
          <p:cNvSpPr>
            <a:spLocks noGrp="1"/>
          </p:cNvSpPr>
          <p:nvPr>
            <p:ph idx="1"/>
          </p:nvPr>
        </p:nvSpPr>
        <p:spPr>
          <a:xfrm>
            <a:off x="838200" y="1825624"/>
            <a:ext cx="10515600" cy="4859311"/>
          </a:xfrm>
        </p:spPr>
        <p:txBody>
          <a:bodyPr>
            <a:normAutofit fontScale="92500" lnSpcReduction="10000"/>
          </a:bodyPr>
          <a:lstStyle/>
          <a:p>
            <a:r>
              <a:rPr lang="en-GB" sz="2000" dirty="0"/>
              <a:t>Project Start Up is focused on determining what the project is about (and what it is not about)</a:t>
            </a:r>
          </a:p>
          <a:p>
            <a:r>
              <a:rPr lang="en-GB" sz="2000" dirty="0"/>
              <a:t>Should include SMART (specific, measurable, activity, achievable, realistic and timely) Project Objectives.</a:t>
            </a:r>
          </a:p>
          <a:p>
            <a:r>
              <a:rPr lang="en-GB" sz="2000" dirty="0"/>
              <a:t>Project Start Up has a focus on scope management by setting objectives and identifying the project requirements.</a:t>
            </a:r>
          </a:p>
          <a:p>
            <a:r>
              <a:rPr lang="en-GB" sz="2000" dirty="0"/>
              <a:t>Stakeholders need to be managed as they can impact and are impacted by the project.</a:t>
            </a:r>
          </a:p>
          <a:p>
            <a:r>
              <a:rPr lang="en-GB" sz="2000" dirty="0"/>
              <a:t>The internal team project, core externals and rest of the world are the main stakeholder groups.</a:t>
            </a:r>
          </a:p>
          <a:p>
            <a:r>
              <a:rPr lang="en-GB" sz="2000" dirty="0"/>
              <a:t>Power and interest of each stakeholder needs to be considered.</a:t>
            </a:r>
          </a:p>
          <a:p>
            <a:r>
              <a:rPr lang="en-GB" sz="2000" dirty="0"/>
              <a:t>Project risks can arise from internal and external sources.</a:t>
            </a:r>
          </a:p>
          <a:p>
            <a:r>
              <a:rPr lang="en-GB" sz="2000" dirty="0"/>
              <a:t>There is more to do than identify stakeholders and risks – risk management and stakeholder engagement continues throughout the project lifecycle.</a:t>
            </a:r>
          </a:p>
          <a:p>
            <a:r>
              <a:rPr lang="en-GB" sz="2000" dirty="0"/>
              <a:t>A Project Charter or PID brings together: </a:t>
            </a:r>
            <a:r>
              <a:rPr lang="en-GB" sz="2000" b="1" dirty="0">
                <a:solidFill>
                  <a:srgbClr val="00B0F0"/>
                </a:solidFill>
              </a:rPr>
              <a:t>project objectives</a:t>
            </a:r>
            <a:r>
              <a:rPr lang="en-GB" sz="2000" dirty="0"/>
              <a:t>, </a:t>
            </a:r>
            <a:r>
              <a:rPr lang="en-GB" sz="2000" b="1" dirty="0">
                <a:solidFill>
                  <a:srgbClr val="00B0F0"/>
                </a:solidFill>
              </a:rPr>
              <a:t>scope and requirements </a:t>
            </a:r>
            <a:r>
              <a:rPr lang="en-GB" sz="2000" dirty="0"/>
              <a:t>with </a:t>
            </a:r>
            <a:r>
              <a:rPr lang="en-GB" sz="2000" b="1" i="1" dirty="0">
                <a:solidFill>
                  <a:srgbClr val="45B4FF"/>
                </a:solidFill>
              </a:rPr>
              <a:t>key stakeholders </a:t>
            </a:r>
            <a:r>
              <a:rPr lang="en-GB" sz="2000" dirty="0"/>
              <a:t>and </a:t>
            </a:r>
            <a:r>
              <a:rPr lang="en-GB" sz="2000" b="1" i="1" dirty="0">
                <a:solidFill>
                  <a:srgbClr val="45B4FF"/>
                </a:solidFill>
              </a:rPr>
              <a:t>risks</a:t>
            </a:r>
            <a:r>
              <a:rPr lang="en-GB" sz="2000" dirty="0"/>
              <a:t> </a:t>
            </a:r>
          </a:p>
          <a:p>
            <a:endParaRPr lang="en-GB" sz="2000" dirty="0"/>
          </a:p>
          <a:p>
            <a:endParaRPr lang="en-GB" sz="2000" dirty="0"/>
          </a:p>
          <a:p>
            <a:endParaRPr lang="en-GB" sz="2000" dirty="0"/>
          </a:p>
        </p:txBody>
      </p:sp>
    </p:spTree>
    <p:extLst>
      <p:ext uri="{BB962C8B-B14F-4D97-AF65-F5344CB8AC3E}">
        <p14:creationId xmlns:p14="http://schemas.microsoft.com/office/powerpoint/2010/main" val="32896225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624-5F14-4195-ACEF-626A5A70354E}"/>
              </a:ext>
            </a:extLst>
          </p:cNvPr>
          <p:cNvSpPr>
            <a:spLocks noGrp="1"/>
          </p:cNvSpPr>
          <p:nvPr>
            <p:ph type="title"/>
          </p:nvPr>
        </p:nvSpPr>
        <p:spPr/>
        <p:txBody>
          <a:bodyPr/>
          <a:lstStyle/>
          <a:p>
            <a:r>
              <a:rPr lang="en-GB" dirty="0"/>
              <a:t>Self-managed Study</a:t>
            </a:r>
          </a:p>
        </p:txBody>
      </p:sp>
      <p:sp>
        <p:nvSpPr>
          <p:cNvPr id="3" name="Content Placeholder 2">
            <a:extLst>
              <a:ext uri="{FF2B5EF4-FFF2-40B4-BE49-F238E27FC236}">
                <a16:creationId xmlns:a16="http://schemas.microsoft.com/office/drawing/2014/main" id="{CA12B693-EFAB-4E61-BBAF-D46894D47401}"/>
              </a:ext>
            </a:extLst>
          </p:cNvPr>
          <p:cNvSpPr>
            <a:spLocks noGrp="1"/>
          </p:cNvSpPr>
          <p:nvPr>
            <p:ph idx="1"/>
          </p:nvPr>
        </p:nvSpPr>
        <p:spPr/>
        <p:txBody>
          <a:bodyPr/>
          <a:lstStyle/>
          <a:p>
            <a:r>
              <a:rPr lang="en-GB" dirty="0"/>
              <a:t>Read Chapter 4 of Maylor (</a:t>
            </a:r>
            <a:r>
              <a:rPr lang="en-GB" dirty="0" err="1"/>
              <a:t>Kortext</a:t>
            </a:r>
            <a:r>
              <a:rPr lang="en-GB" dirty="0"/>
              <a:t>)</a:t>
            </a:r>
          </a:p>
          <a:p>
            <a:r>
              <a:rPr lang="en-GB" dirty="0"/>
              <a:t>Have a go at the practice quiz</a:t>
            </a:r>
          </a:p>
          <a:p>
            <a:r>
              <a:rPr lang="en-GB" dirty="0"/>
              <a:t>Continue working on your Part 1 - </a:t>
            </a:r>
            <a:r>
              <a:rPr lang="en-GB" sz="2800" b="1" dirty="0">
                <a:solidFill>
                  <a:srgbClr val="071D49"/>
                </a:solidFill>
                <a:effectLst/>
                <a:latin typeface="Raleway" panose="020B0503030101060003" pitchFamily="34" charset="0"/>
                <a:ea typeface="Times New Roman" panose="02020603050405020304" pitchFamily="18" charset="0"/>
                <a:cs typeface="Times New Roman" panose="02020603050405020304" pitchFamily="18" charset="0"/>
              </a:rPr>
              <a:t>Reflection on Your Project Management Knowledge and Skills (25%)</a:t>
            </a:r>
            <a:endParaRPr lang="en-GB" sz="2800" dirty="0">
              <a:effectLst/>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35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ABC3-8483-4953-9A4B-B2214FD9AD6B}"/>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A80C9CA8-C0F8-4DBE-BB80-127641222E75}"/>
              </a:ext>
            </a:extLst>
          </p:cNvPr>
          <p:cNvSpPr>
            <a:spLocks noGrp="1"/>
          </p:cNvSpPr>
          <p:nvPr>
            <p:ph idx="1"/>
          </p:nvPr>
        </p:nvSpPr>
        <p:spPr>
          <a:xfrm>
            <a:off x="997058" y="1223962"/>
            <a:ext cx="9350644" cy="5634037"/>
          </a:xfrm>
        </p:spPr>
        <p:txBody>
          <a:bodyPr>
            <a:noAutofit/>
          </a:bodyPr>
          <a:lstStyle/>
          <a:p>
            <a:pPr marL="0" indent="0">
              <a:lnSpc>
                <a:spcPct val="120000"/>
              </a:lnSpc>
              <a:spcBef>
                <a:spcPts val="1200"/>
              </a:spcBef>
              <a:buNone/>
            </a:pPr>
            <a:r>
              <a:rPr lang="en-US" sz="1400" b="0" i="0" dirty="0">
                <a:solidFill>
                  <a:srgbClr val="1B1B26"/>
                </a:solidFill>
                <a:effectLst/>
                <a:latin typeface="Raleway" panose="020B0503030101060003" pitchFamily="34" charset="0"/>
              </a:rPr>
              <a:t>Association for Project Management, 2020</a:t>
            </a:r>
            <a:r>
              <a:rPr lang="en-US" sz="1400" dirty="0">
                <a:solidFill>
                  <a:srgbClr val="1B1B26"/>
                </a:solidFill>
                <a:latin typeface="Raleway" panose="020B0503030101060003" pitchFamily="34" charset="0"/>
              </a:rPr>
              <a:t>.</a:t>
            </a:r>
            <a:r>
              <a:rPr lang="en-US" sz="1400" b="0" i="0" dirty="0">
                <a:solidFill>
                  <a:srgbClr val="1B1B26"/>
                </a:solidFill>
                <a:effectLst/>
                <a:latin typeface="Raleway" panose="020B0503030101060003" pitchFamily="34" charset="0"/>
              </a:rPr>
              <a:t> </a:t>
            </a:r>
            <a:r>
              <a:rPr lang="en-US" sz="1400" b="0" i="1" dirty="0">
                <a:solidFill>
                  <a:srgbClr val="1B1B26"/>
                </a:solidFill>
                <a:effectLst/>
                <a:latin typeface="Raleway" panose="020B0503030101060003" pitchFamily="34" charset="0"/>
              </a:rPr>
              <a:t> APM Body of Knowledge, 7th ed. </a:t>
            </a:r>
            <a:r>
              <a:rPr lang="en-GB" sz="1400" b="0" i="0" dirty="0">
                <a:solidFill>
                  <a:srgbClr val="201A34"/>
                </a:solidFill>
                <a:effectLst/>
                <a:latin typeface="Raleway" panose="020B0503030101060003" pitchFamily="34" charset="0"/>
              </a:rPr>
              <a:t>Princes Risborough: </a:t>
            </a:r>
            <a:r>
              <a:rPr lang="en-US" sz="1400" b="0" i="0" dirty="0">
                <a:solidFill>
                  <a:srgbClr val="1B1B26"/>
                </a:solidFill>
                <a:effectLst/>
                <a:latin typeface="Raleway" panose="020B0503030101060003" pitchFamily="34" charset="0"/>
              </a:rPr>
              <a:t>Association for Project Management </a:t>
            </a:r>
          </a:p>
          <a:p>
            <a:pPr marL="0" indent="0">
              <a:lnSpc>
                <a:spcPct val="120000"/>
              </a:lnSpc>
              <a:spcBef>
                <a:spcPts val="1200"/>
              </a:spcBef>
              <a:buNone/>
            </a:pPr>
            <a:r>
              <a:rPr lang="en-US" sz="1400" b="0" i="0" dirty="0">
                <a:solidFill>
                  <a:srgbClr val="1B1B26"/>
                </a:solidFill>
                <a:effectLst/>
                <a:latin typeface="Raleway" panose="020B0503030101060003" pitchFamily="34" charset="0"/>
              </a:rPr>
              <a:t>Axelos Prince2, 2017</a:t>
            </a:r>
            <a:r>
              <a:rPr lang="en-US" sz="1400" b="0" i="1" dirty="0">
                <a:solidFill>
                  <a:srgbClr val="1B1B26"/>
                </a:solidFill>
                <a:effectLst/>
                <a:latin typeface="Raleway" panose="020B0503030101060003" pitchFamily="34" charset="0"/>
              </a:rPr>
              <a:t>. Managing Successful Projects with PRINCE2® </a:t>
            </a:r>
            <a:r>
              <a:rPr lang="en-US" sz="1400" b="0" i="0" dirty="0">
                <a:solidFill>
                  <a:srgbClr val="1B1B26"/>
                </a:solidFill>
                <a:effectLst/>
                <a:latin typeface="Raleway" panose="020B0503030101060003" pitchFamily="34" charset="0"/>
              </a:rPr>
              <a:t>6th ed, London: TSO (The Stationery Office)</a:t>
            </a:r>
          </a:p>
          <a:p>
            <a:pPr marL="0" indent="0">
              <a:lnSpc>
                <a:spcPct val="120000"/>
              </a:lnSpc>
              <a:spcBef>
                <a:spcPts val="1200"/>
              </a:spcBef>
              <a:buNone/>
            </a:pPr>
            <a:r>
              <a:rPr lang="en-US" sz="1400" dirty="0">
                <a:solidFill>
                  <a:srgbClr val="1B1B26"/>
                </a:solidFill>
                <a:latin typeface="Raleway" panose="020B0503030101060003" pitchFamily="34" charset="0"/>
              </a:rPr>
              <a:t>BBC News, 2016. Demolition of Surrey 'hidden castle' almost complete, BBC [online] </a:t>
            </a:r>
            <a:r>
              <a:rPr lang="en-US" sz="1400" b="0" i="0" dirty="0">
                <a:solidFill>
                  <a:srgbClr val="1B1B26"/>
                </a:solidFill>
                <a:effectLst/>
                <a:latin typeface="Raleway" panose="020B0503030101060003" pitchFamily="34" charset="0"/>
              </a:rPr>
              <a:t>Available at: &lt;https://www.bbc.co.uk/news/uk-england-surrey-36445848/</a:t>
            </a:r>
            <a:r>
              <a:rPr lang="en-US" sz="1400" dirty="0">
                <a:solidFill>
                  <a:srgbClr val="1B1B26"/>
                </a:solidFill>
                <a:latin typeface="Raleway" panose="020B0503030101060003" pitchFamily="34" charset="0"/>
              </a:rPr>
              <a:t>&gt; [Accessed 15 May 2021].</a:t>
            </a:r>
            <a:endParaRPr lang="en-US" sz="1400" b="0" dirty="0">
              <a:solidFill>
                <a:srgbClr val="1B1B26"/>
              </a:solidFill>
              <a:effectLst/>
              <a:latin typeface="Raleway" panose="020B0503030101060003" pitchFamily="34" charset="0"/>
            </a:endParaRPr>
          </a:p>
          <a:p>
            <a:pPr marL="0" indent="0">
              <a:lnSpc>
                <a:spcPct val="120000"/>
              </a:lnSpc>
              <a:spcBef>
                <a:spcPts val="1200"/>
              </a:spcBef>
              <a:buNone/>
            </a:pPr>
            <a:r>
              <a:rPr lang="en-US" sz="1400" dirty="0">
                <a:solidFill>
                  <a:srgbClr val="1B1B26"/>
                </a:solidFill>
                <a:latin typeface="Raleway" panose="020B0503030101060003" pitchFamily="34" charset="0"/>
              </a:rPr>
              <a:t>BBC News, 2021. M&amp;S hits back at Aldi's Cuthbert the Caterpillar cake revival, BBC [online] </a:t>
            </a:r>
            <a:r>
              <a:rPr lang="en-US" sz="1400" b="0" i="0" dirty="0">
                <a:solidFill>
                  <a:srgbClr val="1B1B26"/>
                </a:solidFill>
                <a:effectLst/>
                <a:latin typeface="Raleway" panose="020B0503030101060003" pitchFamily="34" charset="0"/>
              </a:rPr>
              <a:t>Available at: &lt;https://www.bbc.co.uk/news/business-56812445/</a:t>
            </a:r>
            <a:r>
              <a:rPr lang="en-US" sz="1400" dirty="0">
                <a:solidFill>
                  <a:srgbClr val="1B1B26"/>
                </a:solidFill>
                <a:latin typeface="Raleway" panose="020B0503030101060003" pitchFamily="34" charset="0"/>
              </a:rPr>
              <a:t>&gt; [Accessed 15 May 2021].</a:t>
            </a:r>
            <a:endParaRPr lang="en-US" sz="1400" b="0" dirty="0">
              <a:solidFill>
                <a:srgbClr val="1B1B26"/>
              </a:solidFill>
              <a:effectLst/>
              <a:latin typeface="Raleway" panose="020B0503030101060003" pitchFamily="34" charset="0"/>
            </a:endParaRPr>
          </a:p>
          <a:p>
            <a:pPr marL="0" indent="0">
              <a:lnSpc>
                <a:spcPct val="120000"/>
              </a:lnSpc>
              <a:spcBef>
                <a:spcPts val="1200"/>
              </a:spcBef>
              <a:buNone/>
            </a:pPr>
            <a:r>
              <a:rPr lang="en-US" sz="1400" dirty="0">
                <a:solidFill>
                  <a:srgbClr val="1B1B26"/>
                </a:solidFill>
                <a:latin typeface="Raleway" panose="020B0503030101060003" pitchFamily="34" charset="0"/>
              </a:rPr>
              <a:t>Maylor, H. 2017. </a:t>
            </a:r>
            <a:r>
              <a:rPr lang="en-US" sz="1400" i="1" dirty="0">
                <a:solidFill>
                  <a:srgbClr val="1B1B26"/>
                </a:solidFill>
                <a:latin typeface="Raleway" panose="020B0503030101060003" pitchFamily="34" charset="0"/>
              </a:rPr>
              <a:t>Project Management</a:t>
            </a:r>
            <a:r>
              <a:rPr lang="en-US" sz="1400" dirty="0">
                <a:solidFill>
                  <a:srgbClr val="1B1B26"/>
                </a:solidFill>
                <a:latin typeface="Raleway" panose="020B0503030101060003" pitchFamily="34" charset="0"/>
              </a:rPr>
              <a:t> 4</a:t>
            </a:r>
            <a:r>
              <a:rPr lang="en-US" sz="1400" baseline="30000" dirty="0">
                <a:solidFill>
                  <a:srgbClr val="1B1B26"/>
                </a:solidFill>
                <a:latin typeface="Raleway" panose="020B0503030101060003" pitchFamily="34" charset="0"/>
              </a:rPr>
              <a:t>th</a:t>
            </a:r>
            <a:r>
              <a:rPr lang="en-US" sz="1400" dirty="0">
                <a:solidFill>
                  <a:srgbClr val="1B1B26"/>
                </a:solidFill>
                <a:latin typeface="Raleway" panose="020B0503030101060003" pitchFamily="34" charset="0"/>
              </a:rPr>
              <a:t> ed. Harlow: Pearson Education</a:t>
            </a:r>
          </a:p>
          <a:p>
            <a:pPr marL="0" indent="0">
              <a:lnSpc>
                <a:spcPct val="120000"/>
              </a:lnSpc>
              <a:spcBef>
                <a:spcPts val="1200"/>
              </a:spcBef>
              <a:buNone/>
            </a:pPr>
            <a:r>
              <a:rPr lang="en-US" sz="1400" dirty="0">
                <a:solidFill>
                  <a:srgbClr val="1B1B26"/>
                </a:solidFill>
                <a:latin typeface="Raleway" panose="020B0503030101060003" pitchFamily="34" charset="0"/>
              </a:rPr>
              <a:t>Maylor, H. 2017. </a:t>
            </a:r>
            <a:r>
              <a:rPr lang="en-US" sz="1400" i="1" dirty="0">
                <a:solidFill>
                  <a:srgbClr val="1B1B26"/>
                </a:solidFill>
                <a:latin typeface="Raleway" panose="020B0503030101060003" pitchFamily="34" charset="0"/>
              </a:rPr>
              <a:t>Project Management</a:t>
            </a:r>
            <a:r>
              <a:rPr lang="en-US" sz="1400" dirty="0">
                <a:solidFill>
                  <a:srgbClr val="1B1B26"/>
                </a:solidFill>
                <a:latin typeface="Raleway" panose="020B0503030101060003" pitchFamily="34" charset="0"/>
              </a:rPr>
              <a:t> 4</a:t>
            </a:r>
            <a:r>
              <a:rPr lang="en-US" sz="1400" baseline="30000" dirty="0">
                <a:solidFill>
                  <a:srgbClr val="1B1B26"/>
                </a:solidFill>
                <a:latin typeface="Raleway" panose="020B0503030101060003" pitchFamily="34" charset="0"/>
              </a:rPr>
              <a:t>th</a:t>
            </a:r>
            <a:r>
              <a:rPr lang="en-US" sz="1400" dirty="0">
                <a:solidFill>
                  <a:srgbClr val="1B1B26"/>
                </a:solidFill>
                <a:latin typeface="Raleway" panose="020B0503030101060003" pitchFamily="34" charset="0"/>
              </a:rPr>
              <a:t> ed. Harlow: Pearson Education</a:t>
            </a:r>
          </a:p>
          <a:p>
            <a:pPr marL="0" indent="0">
              <a:lnSpc>
                <a:spcPct val="120000"/>
              </a:lnSpc>
              <a:spcBef>
                <a:spcPts val="1200"/>
              </a:spcBef>
              <a:buNone/>
            </a:pPr>
            <a:r>
              <a:rPr lang="en-US" sz="1400" dirty="0">
                <a:solidFill>
                  <a:srgbClr val="1B1B26"/>
                </a:solidFill>
                <a:latin typeface="Raleway" panose="020B0503030101060003" pitchFamily="34" charset="0"/>
              </a:rPr>
              <a:t>Project Management Institute, 2017. </a:t>
            </a:r>
            <a:r>
              <a:rPr lang="en-US" sz="1400" b="0" i="1" dirty="0">
                <a:solidFill>
                  <a:srgbClr val="1B1B26"/>
                </a:solidFill>
                <a:effectLst/>
                <a:latin typeface="Raleway" panose="020B0503030101060003" pitchFamily="34" charset="0"/>
              </a:rPr>
              <a:t>A Guide to the Project Management Body of Knowledge, PMBOK Guide </a:t>
            </a:r>
            <a:r>
              <a:rPr lang="en-US" sz="1400" i="1" dirty="0">
                <a:solidFill>
                  <a:srgbClr val="1B1B26"/>
                </a:solidFill>
                <a:latin typeface="Raleway" panose="020B0503030101060003" pitchFamily="34" charset="0"/>
              </a:rPr>
              <a:t>6</a:t>
            </a:r>
            <a:r>
              <a:rPr lang="en-US" sz="1400" b="0" i="1" dirty="0">
                <a:solidFill>
                  <a:srgbClr val="1B1B26"/>
                </a:solidFill>
                <a:effectLst/>
                <a:latin typeface="Raleway" panose="020B0503030101060003" pitchFamily="34" charset="0"/>
              </a:rPr>
              <a:t>th ed. </a:t>
            </a:r>
            <a:r>
              <a:rPr lang="en-GB" sz="1400" b="0" i="0" dirty="0">
                <a:solidFill>
                  <a:srgbClr val="201A34"/>
                </a:solidFill>
                <a:effectLst/>
                <a:latin typeface="Raleway" panose="020B0503030101060003" pitchFamily="34" charset="0"/>
              </a:rPr>
              <a:t>Newton Square, Pennsylvania: </a:t>
            </a:r>
            <a:r>
              <a:rPr lang="en-US" sz="1400" b="0" i="0" dirty="0">
                <a:solidFill>
                  <a:srgbClr val="1B1B26"/>
                </a:solidFill>
                <a:effectLst/>
                <a:latin typeface="Raleway" panose="020B0503030101060003" pitchFamily="34" charset="0"/>
              </a:rPr>
              <a:t>Project Management Institute Inc.</a:t>
            </a:r>
          </a:p>
          <a:p>
            <a:pPr marL="0" indent="0">
              <a:lnSpc>
                <a:spcPct val="120000"/>
              </a:lnSpc>
              <a:spcBef>
                <a:spcPts val="1200"/>
              </a:spcBef>
              <a:buNone/>
            </a:pPr>
            <a:r>
              <a:rPr lang="en-US" sz="1400" dirty="0">
                <a:solidFill>
                  <a:srgbClr val="1B1B26"/>
                </a:solidFill>
                <a:latin typeface="Raleway" panose="020B0503030101060003" pitchFamily="34" charset="0"/>
              </a:rPr>
              <a:t>Project Management Institute, 2021. </a:t>
            </a:r>
            <a:r>
              <a:rPr lang="en-US" sz="1400" b="0" i="1" dirty="0">
                <a:solidFill>
                  <a:srgbClr val="1B1B26"/>
                </a:solidFill>
                <a:effectLst/>
                <a:latin typeface="Raleway" panose="020B0503030101060003" pitchFamily="34" charset="0"/>
              </a:rPr>
              <a:t>A Guide to the Project Management Body of Knowledge, PMBOK Guide 7th ed. </a:t>
            </a:r>
            <a:r>
              <a:rPr lang="en-GB" sz="1400" b="0" i="0" dirty="0">
                <a:solidFill>
                  <a:srgbClr val="201A34"/>
                </a:solidFill>
                <a:effectLst/>
                <a:latin typeface="Raleway" panose="020B0503030101060003" pitchFamily="34" charset="0"/>
              </a:rPr>
              <a:t>Newton Square, Pennsylvania: </a:t>
            </a:r>
            <a:r>
              <a:rPr lang="en-US" sz="1400" b="0" i="0" dirty="0">
                <a:solidFill>
                  <a:srgbClr val="1B1B26"/>
                </a:solidFill>
                <a:effectLst/>
                <a:latin typeface="Raleway" panose="020B0503030101060003" pitchFamily="34" charset="0"/>
              </a:rPr>
              <a:t>Project Management Institute Inc.</a:t>
            </a:r>
          </a:p>
          <a:p>
            <a:pPr marL="0" indent="0">
              <a:lnSpc>
                <a:spcPct val="120000"/>
              </a:lnSpc>
              <a:spcBef>
                <a:spcPts val="1200"/>
              </a:spcBef>
              <a:buNone/>
            </a:pPr>
            <a:r>
              <a:rPr lang="en-US" sz="1400" dirty="0">
                <a:solidFill>
                  <a:srgbClr val="1B1B26"/>
                </a:solidFill>
                <a:latin typeface="Raleway" panose="020B0503030101060003" pitchFamily="34" charset="0"/>
              </a:rPr>
              <a:t>Royce, W., 1970. Managing the Development of Large Software Systems,</a:t>
            </a:r>
            <a:r>
              <a:rPr lang="en-US" sz="1400" b="0" i="1" dirty="0">
                <a:solidFill>
                  <a:srgbClr val="1B1B26"/>
                </a:solidFill>
                <a:effectLst/>
                <a:latin typeface="Raleway" panose="020B0503030101060003" pitchFamily="34" charset="0"/>
              </a:rPr>
              <a:t> </a:t>
            </a:r>
            <a:r>
              <a:rPr lang="en-US" sz="1400" dirty="0">
                <a:solidFill>
                  <a:srgbClr val="1B1B26"/>
                </a:solidFill>
                <a:latin typeface="Raleway" panose="020B0503030101060003" pitchFamily="34" charset="0"/>
              </a:rPr>
              <a:t>[online] Proceedings of IEEE WESCON, 26 (August): 1–9 </a:t>
            </a:r>
            <a:r>
              <a:rPr lang="en-US" sz="1400" b="0" i="0" dirty="0">
                <a:solidFill>
                  <a:srgbClr val="1B1B26"/>
                </a:solidFill>
                <a:effectLst/>
                <a:latin typeface="Raleway" panose="020B0503030101060003" pitchFamily="34" charset="0"/>
              </a:rPr>
              <a:t>Available at: &lt; http://www-scf.usc.edu/~csci201/lectures/Lecture11/royce1970.pdf</a:t>
            </a:r>
            <a:r>
              <a:rPr lang="en-US" sz="1400" dirty="0">
                <a:solidFill>
                  <a:srgbClr val="1B1B26"/>
                </a:solidFill>
                <a:latin typeface="Raleway" panose="020B0503030101060003" pitchFamily="34" charset="0"/>
              </a:rPr>
              <a:t>&gt; [Accessed 3 May 2021].</a:t>
            </a:r>
          </a:p>
          <a:p>
            <a:pPr marL="0" indent="0">
              <a:lnSpc>
                <a:spcPct val="120000"/>
              </a:lnSpc>
              <a:spcBef>
                <a:spcPts val="1200"/>
              </a:spcBef>
              <a:buNone/>
            </a:pPr>
            <a:endParaRPr lang="en-US" sz="1400" dirty="0">
              <a:solidFill>
                <a:srgbClr val="1B1B26"/>
              </a:solidFill>
              <a:latin typeface="Raleway" panose="020B0503030101060003" pitchFamily="34" charset="0"/>
            </a:endParaRPr>
          </a:p>
          <a:p>
            <a:pPr marL="0" indent="0">
              <a:lnSpc>
                <a:spcPct val="120000"/>
              </a:lnSpc>
              <a:spcBef>
                <a:spcPts val="1200"/>
              </a:spcBef>
              <a:buNone/>
            </a:pPr>
            <a:endParaRPr lang="en-US" sz="1400" dirty="0">
              <a:solidFill>
                <a:srgbClr val="1B1B26"/>
              </a:solidFill>
              <a:latin typeface="Raleway" panose="020B0503030101060003" pitchFamily="34" charset="0"/>
            </a:endParaRPr>
          </a:p>
        </p:txBody>
      </p:sp>
    </p:spTree>
    <p:extLst>
      <p:ext uri="{BB962C8B-B14F-4D97-AF65-F5344CB8AC3E}">
        <p14:creationId xmlns:p14="http://schemas.microsoft.com/office/powerpoint/2010/main" val="409038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AB87-36B6-4DC6-8BF3-D5A06DEF0822}"/>
              </a:ext>
            </a:extLst>
          </p:cNvPr>
          <p:cNvSpPr>
            <a:spLocks noGrp="1"/>
          </p:cNvSpPr>
          <p:nvPr>
            <p:ph type="title"/>
          </p:nvPr>
        </p:nvSpPr>
        <p:spPr>
          <a:xfrm>
            <a:off x="1034982" y="197155"/>
            <a:ext cx="7946990" cy="1325563"/>
          </a:xfrm>
        </p:spPr>
        <p:txBody>
          <a:bodyPr>
            <a:normAutofit/>
          </a:bodyPr>
          <a:lstStyle/>
          <a:p>
            <a:r>
              <a:rPr lang="en-GB" dirty="0"/>
              <a:t>Belbin Team Roles</a:t>
            </a:r>
          </a:p>
        </p:txBody>
      </p:sp>
      <p:graphicFrame>
        <p:nvGraphicFramePr>
          <p:cNvPr id="4" name="Table 4">
            <a:extLst>
              <a:ext uri="{FF2B5EF4-FFF2-40B4-BE49-F238E27FC236}">
                <a16:creationId xmlns:a16="http://schemas.microsoft.com/office/drawing/2014/main" id="{5955953C-CBA0-45EF-9FFF-619EA93FC210}"/>
              </a:ext>
            </a:extLst>
          </p:cNvPr>
          <p:cNvGraphicFramePr>
            <a:graphicFrameLocks noGrp="1"/>
          </p:cNvGraphicFramePr>
          <p:nvPr>
            <p:ph idx="1"/>
            <p:extLst>
              <p:ext uri="{D42A27DB-BD31-4B8C-83A1-F6EECF244321}">
                <p14:modId xmlns:p14="http://schemas.microsoft.com/office/powerpoint/2010/main" val="3816722771"/>
              </p:ext>
            </p:extLst>
          </p:nvPr>
        </p:nvGraphicFramePr>
        <p:xfrm>
          <a:off x="543447" y="1341211"/>
          <a:ext cx="11380595" cy="4389120"/>
        </p:xfrm>
        <a:graphic>
          <a:graphicData uri="http://schemas.openxmlformats.org/drawingml/2006/table">
            <a:tbl>
              <a:tblPr firstRow="1" bandRow="1">
                <a:tableStyleId>{00A15C55-8517-42AA-B614-E9B94910E393}</a:tableStyleId>
              </a:tblPr>
              <a:tblGrid>
                <a:gridCol w="1833145">
                  <a:extLst>
                    <a:ext uri="{9D8B030D-6E8A-4147-A177-3AD203B41FA5}">
                      <a16:colId xmlns:a16="http://schemas.microsoft.com/office/drawing/2014/main" val="2223454219"/>
                    </a:ext>
                  </a:extLst>
                </a:gridCol>
                <a:gridCol w="3782952">
                  <a:extLst>
                    <a:ext uri="{9D8B030D-6E8A-4147-A177-3AD203B41FA5}">
                      <a16:colId xmlns:a16="http://schemas.microsoft.com/office/drawing/2014/main" val="2455973867"/>
                    </a:ext>
                  </a:extLst>
                </a:gridCol>
                <a:gridCol w="5764498">
                  <a:extLst>
                    <a:ext uri="{9D8B030D-6E8A-4147-A177-3AD203B41FA5}">
                      <a16:colId xmlns:a16="http://schemas.microsoft.com/office/drawing/2014/main" val="2895123378"/>
                    </a:ext>
                  </a:extLst>
                </a:gridCol>
              </a:tblGrid>
              <a:tr h="370840">
                <a:tc>
                  <a:txBody>
                    <a:bodyPr/>
                    <a:lstStyle/>
                    <a:p>
                      <a:r>
                        <a:rPr lang="en-GB" sz="2400" dirty="0">
                          <a:latin typeface="Raleway" panose="020B0503030101060003" pitchFamily="34" charset="0"/>
                        </a:rPr>
                        <a:t>Types of Roles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2400" dirty="0">
                          <a:latin typeface="Raleway" panose="020B0503030101060003" pitchFamily="34" charset="0"/>
                        </a:rPr>
                        <a:t>Roles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2400" dirty="0">
                          <a:latin typeface="Raleway" panose="020B0503030101060003" pitchFamily="34" charset="0"/>
                        </a:rPr>
                        <a:t>Key features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2889731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Raleway" panose="020B0503030101060003" pitchFamily="34" charset="0"/>
                        </a:rPr>
                        <a:t>Action Oriented Roles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Shaper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Implementer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Completer/Finisher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Challenges the team to improve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Puts ideas into action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Ensures thorough, timely completion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2572912595"/>
                  </a:ext>
                </a:extLst>
              </a:tr>
              <a:tr h="370840">
                <a:tc>
                  <a:txBody>
                    <a:bodyPr/>
                    <a:lstStyle/>
                    <a:p>
                      <a:r>
                        <a:rPr lang="en-US" sz="2400" dirty="0">
                          <a:latin typeface="Raleway" panose="020B0503030101060003" pitchFamily="34" charset="0"/>
                        </a:rPr>
                        <a:t>People Oriented Roles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a:latin typeface="Raleway" panose="020B0503030101060003" pitchFamily="34" charset="0"/>
                        </a:rPr>
                        <a:t>Coordinator </a:t>
                      </a:r>
                    </a:p>
                    <a:p>
                      <a:pPr marL="342900" indent="-342900">
                        <a:buFont typeface="Arial" panose="020B0604020202020204" pitchFamily="34" charset="0"/>
                        <a:buChar char="•"/>
                      </a:pPr>
                      <a:r>
                        <a:rPr lang="en-US" sz="2400" dirty="0">
                          <a:latin typeface="Raleway" panose="020B0503030101060003" pitchFamily="34" charset="0"/>
                        </a:rPr>
                        <a:t>Team Worker</a:t>
                      </a:r>
                    </a:p>
                    <a:p>
                      <a:pPr marL="342900" indent="-342900">
                        <a:buFont typeface="Arial" panose="020B0604020202020204" pitchFamily="34" charset="0"/>
                        <a:buChar char="•"/>
                      </a:pPr>
                      <a:r>
                        <a:rPr lang="en-US" sz="2400" dirty="0">
                          <a:latin typeface="Raleway" panose="020B0503030101060003" pitchFamily="34" charset="0"/>
                        </a:rPr>
                        <a:t>Resource Investigator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a:latin typeface="Raleway" panose="020B0503030101060003" pitchFamily="34" charset="0"/>
                        </a:rPr>
                        <a:t>Acts as chairperson</a:t>
                      </a:r>
                    </a:p>
                    <a:p>
                      <a:pPr marL="342900" indent="-342900">
                        <a:buFont typeface="Arial" panose="020B0604020202020204" pitchFamily="34" charset="0"/>
                        <a:buChar char="•"/>
                      </a:pPr>
                      <a:r>
                        <a:rPr lang="en-US" sz="2400" dirty="0">
                          <a:latin typeface="Raleway" panose="020B0503030101060003" pitchFamily="34" charset="0"/>
                        </a:rPr>
                        <a:t>Encourages cooperation </a:t>
                      </a:r>
                    </a:p>
                    <a:p>
                      <a:pPr marL="342900" indent="-342900">
                        <a:buFont typeface="Arial" panose="020B0604020202020204" pitchFamily="34" charset="0"/>
                        <a:buChar char="•"/>
                      </a:pPr>
                      <a:r>
                        <a:rPr lang="en-US" sz="2400" dirty="0">
                          <a:latin typeface="Raleway" panose="020B0503030101060003" pitchFamily="34" charset="0"/>
                        </a:rPr>
                        <a:t>Explores outside opportunities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849256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Raleway" panose="020B0503030101060003" pitchFamily="34" charset="0"/>
                        </a:rPr>
                        <a:t>Thought Oriented Roles</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a:latin typeface="Raleway" panose="020B0503030101060003" pitchFamily="34" charset="0"/>
                        </a:rPr>
                        <a:t>Plant </a:t>
                      </a:r>
                    </a:p>
                    <a:p>
                      <a:pPr marL="342900" indent="-342900">
                        <a:buFont typeface="Arial" panose="020B0604020202020204" pitchFamily="34" charset="0"/>
                        <a:buChar char="•"/>
                      </a:pPr>
                      <a:r>
                        <a:rPr lang="en-US" sz="2400" dirty="0">
                          <a:latin typeface="Raleway" panose="020B0503030101060003" pitchFamily="34" charset="0"/>
                        </a:rPr>
                        <a:t>Monitor-Evaluator </a:t>
                      </a:r>
                    </a:p>
                    <a:p>
                      <a:pPr marL="342900" indent="-342900">
                        <a:buFont typeface="Arial" panose="020B0604020202020204" pitchFamily="34" charset="0"/>
                        <a:buChar char="•"/>
                      </a:pPr>
                      <a:r>
                        <a:rPr lang="en-US" sz="2400" dirty="0">
                          <a:latin typeface="Raleway" panose="020B0503030101060003" pitchFamily="34" charset="0"/>
                        </a:rPr>
                        <a:t>Specialist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Presents new ideas and approaches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Analyzes the options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Provides specialized skill</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1502822512"/>
                  </a:ext>
                </a:extLst>
              </a:tr>
            </a:tbl>
          </a:graphicData>
        </a:graphic>
      </p:graphicFrame>
      <p:sp>
        <p:nvSpPr>
          <p:cNvPr id="3" name="TextBox 2">
            <a:extLst>
              <a:ext uri="{FF2B5EF4-FFF2-40B4-BE49-F238E27FC236}">
                <a16:creationId xmlns:a16="http://schemas.microsoft.com/office/drawing/2014/main" id="{9F888548-AD67-46B3-93BD-9CBC10BBD522}"/>
              </a:ext>
            </a:extLst>
          </p:cNvPr>
          <p:cNvSpPr txBox="1"/>
          <p:nvPr/>
        </p:nvSpPr>
        <p:spPr>
          <a:xfrm>
            <a:off x="543447" y="5997988"/>
            <a:ext cx="11267828" cy="523220"/>
          </a:xfrm>
          <a:prstGeom prst="rect">
            <a:avLst/>
          </a:prstGeom>
          <a:noFill/>
        </p:spPr>
        <p:txBody>
          <a:bodyPr wrap="none" rtlCol="0">
            <a:spAutoFit/>
          </a:bodyPr>
          <a:lstStyle/>
          <a:p>
            <a:r>
              <a:rPr lang="en-GB" sz="2800" b="1" dirty="0"/>
              <a:t>What was the outcome of the Belbin Team Roles Questionnaire?</a:t>
            </a:r>
          </a:p>
        </p:txBody>
      </p:sp>
    </p:spTree>
    <p:extLst>
      <p:ext uri="{BB962C8B-B14F-4D97-AF65-F5344CB8AC3E}">
        <p14:creationId xmlns:p14="http://schemas.microsoft.com/office/powerpoint/2010/main" val="2878424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4|3.2|1.2|2.5|3.9|7.3|3.2"/>
</p:tagLst>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ARU Theme">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Theme" id="{B08152E8-71FA-40D2-AAC8-64DD21D3B17B}" vid="{39755DC7-93A3-4229-986B-4A499B1BF7C7}"/>
    </a:ext>
  </a:extLst>
</a:theme>
</file>

<file path=ppt/theme/theme4.xml><?xml version="1.0" encoding="utf-8"?>
<a:theme xmlns:a="http://schemas.openxmlformats.org/drawingml/2006/main" name="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1C7B3980-38A8-F947-91FC-9AA841F5E548}"/>
    </a:ext>
  </a:extLst>
</a:theme>
</file>

<file path=ppt/theme/theme5.xml><?xml version="1.0" encoding="utf-8"?>
<a:theme xmlns:a="http://schemas.openxmlformats.org/drawingml/2006/main" name="3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F02BA954-05A2-A343-A64C-619C848309C1}"/>
    </a:ext>
  </a:extLst>
</a:theme>
</file>

<file path=ppt/theme/theme6.xml><?xml version="1.0" encoding="utf-8"?>
<a:theme xmlns:a="http://schemas.openxmlformats.org/drawingml/2006/main" name="4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241CFC4B-80BA-2749-A144-5EEA7730A2FF}"/>
    </a:ext>
  </a:extLst>
</a:theme>
</file>

<file path=ppt/theme/theme7.xml><?xml version="1.0" encoding="utf-8"?>
<a:theme xmlns:a="http://schemas.openxmlformats.org/drawingml/2006/main" name="5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1416A6FC-F557-BA42-B332-A7BA790E97CC}"/>
    </a:ext>
  </a:extLst>
</a:theme>
</file>

<file path=ppt/theme/theme8.xml><?xml version="1.0" encoding="utf-8"?>
<a:theme xmlns:a="http://schemas.openxmlformats.org/drawingml/2006/main" name="6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AF2A6B05-9FFA-0640-93F0-87B8CA4E625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F7E234-434A-497A-B985-8D335F24F886}">
  <ds:schemaRefs>
    <ds:schemaRef ds:uri="http://schemas.microsoft.com/sharepoint/v3/contenttype/forms"/>
  </ds:schemaRefs>
</ds:datastoreItem>
</file>

<file path=customXml/itemProps2.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57BF9D-84DD-404E-948C-60EA1E7CFEAC}">
  <ds:schemaRefs>
    <ds:schemaRef ds:uri="http://purl.org/dc/elements/1.1/"/>
    <ds:schemaRef ds:uri="http://schemas.microsoft.com/office/2006/documentManagement/types"/>
    <ds:schemaRef ds:uri="6b494f05-939f-47b7-827f-de1e15f7b078"/>
    <ds:schemaRef ds:uri="http://schemas.microsoft.com/office/infopath/2007/PartnerControls"/>
    <ds:schemaRef ds:uri="http://purl.org/dc/dcmitype/"/>
    <ds:schemaRef ds:uri="http://purl.org/dc/terms/"/>
    <ds:schemaRef ds:uri="dd5d29e2-e009-49d8-a581-e6c7b528f0f3"/>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1866</TotalTime>
  <Words>5869</Words>
  <Application>Microsoft Office PowerPoint</Application>
  <PresentationFormat>Widescreen</PresentationFormat>
  <Paragraphs>1103</Paragraphs>
  <Slides>86</Slides>
  <Notes>14</Notes>
  <HiddenSlides>19</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86</vt:i4>
      </vt:variant>
    </vt:vector>
  </HeadingPairs>
  <TitlesOfParts>
    <vt:vector size="104" baseType="lpstr">
      <vt:lpstr>Arial</vt:lpstr>
      <vt:lpstr>Arial Narrow</vt:lpstr>
      <vt:lpstr>Arial Nova</vt:lpstr>
      <vt:lpstr>ARU Raisonne DemiBold</vt:lpstr>
      <vt:lpstr>Avenir Next LT Pro</vt:lpstr>
      <vt:lpstr>Calibri</vt:lpstr>
      <vt:lpstr>Open Sans</vt:lpstr>
      <vt:lpstr>Raleway</vt:lpstr>
      <vt:lpstr>Webdings</vt:lpstr>
      <vt:lpstr>Wingdings</vt:lpstr>
      <vt:lpstr>1_ARU Brand</vt:lpstr>
      <vt:lpstr>2_ARU Brand</vt:lpstr>
      <vt:lpstr>ARU Theme</vt:lpstr>
      <vt:lpstr>ARU Brand</vt:lpstr>
      <vt:lpstr>3_ARU Brand</vt:lpstr>
      <vt:lpstr>4_ARU Brand</vt:lpstr>
      <vt:lpstr>5_ARU Brand</vt:lpstr>
      <vt:lpstr>6_ARU Brand</vt:lpstr>
      <vt:lpstr>Session 3.2:  Project Methodology and Project Start Up</vt:lpstr>
      <vt:lpstr>PowerPoint Presentation</vt:lpstr>
      <vt:lpstr>Recap Session 3.1</vt:lpstr>
      <vt:lpstr>PM Interpersonal Skills PMI (2021)</vt:lpstr>
      <vt:lpstr>What Are Power Skills?</vt:lpstr>
      <vt:lpstr>For Part 1.b- Reflection before and after module</vt:lpstr>
      <vt:lpstr>Stages of Team development</vt:lpstr>
      <vt:lpstr>Project Governance and Internal Project Team  (adapted from Maylor, 2017, pp. 62)</vt:lpstr>
      <vt:lpstr>Belbin Team Roles</vt:lpstr>
      <vt:lpstr>Assignment Guide Task 1</vt:lpstr>
      <vt:lpstr>Project Methodology and Lifecyles</vt:lpstr>
      <vt:lpstr>Why do we need a project methodology?</vt:lpstr>
      <vt:lpstr>Why do we need a Project Methodology?</vt:lpstr>
      <vt:lpstr>Axelos PRINCE 2</vt:lpstr>
      <vt:lpstr>PRINCE 2</vt:lpstr>
      <vt:lpstr>PRINCE 2 Principles</vt:lpstr>
      <vt:lpstr>PRINCE 2 Principles</vt:lpstr>
      <vt:lpstr>PRINCE 2 Themes</vt:lpstr>
      <vt:lpstr>PRINCE 2 Themes</vt:lpstr>
      <vt:lpstr>Prince 2 - 7 Processes</vt:lpstr>
      <vt:lpstr>Prince 2 - 7 Processes</vt:lpstr>
      <vt:lpstr>PowerPoint Presentation</vt:lpstr>
      <vt:lpstr>PowerPoint Presentation</vt:lpstr>
      <vt:lpstr>PowerPoint Presentation</vt:lpstr>
      <vt:lpstr>PRINCE 2- summary</vt:lpstr>
      <vt:lpstr>Activity- Why use a Project Methodology?</vt:lpstr>
      <vt:lpstr>Project Lifecycle</vt:lpstr>
      <vt:lpstr>Pulse of the Profession by PMI </vt:lpstr>
      <vt:lpstr>Waterfall method (Royce, 1970)</vt:lpstr>
      <vt:lpstr>Waterfall- Linear methods have been criticised</vt:lpstr>
      <vt:lpstr>Why Agile?</vt:lpstr>
      <vt:lpstr>Agile Project Management</vt:lpstr>
      <vt:lpstr>Characteristics of Agile</vt:lpstr>
      <vt:lpstr>Activity- Agile Word Cloud</vt:lpstr>
      <vt:lpstr>PowerPoint Presentation</vt:lpstr>
      <vt:lpstr>Principles of Agile</vt:lpstr>
      <vt:lpstr>Agile Benefits</vt:lpstr>
      <vt:lpstr>Implication of Agile to Project Management</vt:lpstr>
      <vt:lpstr>Agile Methodologies</vt:lpstr>
      <vt:lpstr>PMI (2017) 5 Process Groups and Maylor’s (2017) 4Ds</vt:lpstr>
      <vt:lpstr>Project Lifecycle</vt:lpstr>
      <vt:lpstr>Project Start Up</vt:lpstr>
      <vt:lpstr>Integrated Planning</vt:lpstr>
      <vt:lpstr>Managing Deployment</vt:lpstr>
      <vt:lpstr>Status reporting</vt:lpstr>
      <vt:lpstr>Project Close</vt:lpstr>
      <vt:lpstr>Let’s apply these stages…</vt:lpstr>
      <vt:lpstr>Possible example summary of the set-up new restaurant project</vt:lpstr>
      <vt:lpstr>Summary</vt:lpstr>
      <vt:lpstr>BREAK</vt:lpstr>
      <vt:lpstr> Project Start Up  </vt:lpstr>
      <vt:lpstr>Project Start Up</vt:lpstr>
      <vt:lpstr>Setting Project Objectives</vt:lpstr>
      <vt:lpstr>Project specification: Objectives</vt:lpstr>
      <vt:lpstr>Consider the example of “Setting up a restaurant”</vt:lpstr>
      <vt:lpstr>Activity: Write an objective for and analyse it.</vt:lpstr>
      <vt:lpstr>Project Requirements</vt:lpstr>
      <vt:lpstr>Maylor (2017) links together stakeholders, requirements and measures (pp. 76)</vt:lpstr>
      <vt:lpstr>How do we collect requirements?</vt:lpstr>
      <vt:lpstr>Requirements Traceability Matrix</vt:lpstr>
      <vt:lpstr>Stakeholder Management</vt:lpstr>
      <vt:lpstr>Stakeholder Management</vt:lpstr>
      <vt:lpstr>Stakeholder Groups and the Environment</vt:lpstr>
      <vt:lpstr>Internal Stakeholders  Project Team (adapted from Maylor, 2017, pp. 62)</vt:lpstr>
      <vt:lpstr>Restaurant Example: Who are the stakeholders?</vt:lpstr>
      <vt:lpstr>Restaurant Example: Stakeholder Groups</vt:lpstr>
      <vt:lpstr>Power/Interest Grid</vt:lpstr>
      <vt:lpstr>Example from Maylor (2017), pp. 92</vt:lpstr>
      <vt:lpstr>Group Activity- Analyse Stakeholders</vt:lpstr>
      <vt:lpstr>Overall Project Risk</vt:lpstr>
      <vt:lpstr>Risks</vt:lpstr>
      <vt:lpstr>Sources of Risk: Internal</vt:lpstr>
      <vt:lpstr>External sources of risk: Stakeholders and PESTLE</vt:lpstr>
      <vt:lpstr>External sources of risk: PESTLE continued</vt:lpstr>
      <vt:lpstr>Activity: Identifying Project Risk</vt:lpstr>
      <vt:lpstr>Project Charter</vt:lpstr>
      <vt:lpstr>Purpose of the Project Charter</vt:lpstr>
      <vt:lpstr>End Result: Project Charter (from PMI, 2017) also called a Project Initiation Document (PID)</vt:lpstr>
      <vt:lpstr>Example</vt:lpstr>
      <vt:lpstr>Example Project Charter  (or PID), Restaurant example</vt:lpstr>
      <vt:lpstr>Objectives and Deliverables</vt:lpstr>
      <vt:lpstr>People, Stakeholders and Risks</vt:lpstr>
      <vt:lpstr>It doesn’t end there!</vt:lpstr>
      <vt:lpstr>Summary of Start Up</vt:lpstr>
      <vt:lpstr>Self-managed Study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 03 Project Lifecycle and Project Start Up</dc:title>
  <dc:creator>Helen.Benton@aru.ac.uk</dc:creator>
  <cp:lastModifiedBy>Andre Samuel</cp:lastModifiedBy>
  <cp:revision>240</cp:revision>
  <dcterms:created xsi:type="dcterms:W3CDTF">2019-04-25T11:00:23Z</dcterms:created>
  <dcterms:modified xsi:type="dcterms:W3CDTF">2026-01-31T15:21:55Z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